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334" r:id="rId2"/>
    <p:sldId id="342" r:id="rId3"/>
    <p:sldId id="374" r:id="rId4"/>
    <p:sldId id="418" r:id="rId5"/>
    <p:sldId id="473" r:id="rId6"/>
    <p:sldId id="420" r:id="rId7"/>
    <p:sldId id="523" r:id="rId8"/>
    <p:sldId id="474" r:id="rId9"/>
    <p:sldId id="529" r:id="rId10"/>
    <p:sldId id="423" r:id="rId11"/>
    <p:sldId id="429" r:id="rId12"/>
    <p:sldId id="507" r:id="rId13"/>
    <p:sldId id="524" r:id="rId14"/>
    <p:sldId id="530" r:id="rId15"/>
    <p:sldId id="525" r:id="rId16"/>
    <p:sldId id="519" r:id="rId17"/>
    <p:sldId id="503" r:id="rId18"/>
    <p:sldId id="476" r:id="rId19"/>
    <p:sldId id="531" r:id="rId20"/>
    <p:sldId id="439" r:id="rId21"/>
    <p:sldId id="527" r:id="rId22"/>
    <p:sldId id="532" r:id="rId23"/>
    <p:sldId id="444" r:id="rId24"/>
    <p:sldId id="443" r:id="rId25"/>
    <p:sldId id="522" r:id="rId26"/>
    <p:sldId id="491" r:id="rId27"/>
    <p:sldId id="492" r:id="rId28"/>
    <p:sldId id="411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stasia Magat" initials="AM" lastIdx="1" clrIdx="0">
    <p:extLst>
      <p:ext uri="{19B8F6BF-5375-455C-9EA6-DF929625EA0E}">
        <p15:presenceInfo xmlns:p15="http://schemas.microsoft.com/office/powerpoint/2012/main" userId="S-1-5-21-372229990-3608073953-2026582128-265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257"/>
    <a:srgbClr val="F05559"/>
    <a:srgbClr val="A9D48D"/>
    <a:srgbClr val="F6988E"/>
    <a:srgbClr val="FF9900"/>
    <a:srgbClr val="16A7B3"/>
    <a:srgbClr val="70BF4A"/>
    <a:srgbClr val="6B6767"/>
    <a:srgbClr val="7F7F7F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7" autoAdjust="0"/>
    <p:restoredTop sz="96362" autoAdjust="0"/>
  </p:normalViewPr>
  <p:slideViewPr>
    <p:cSldViewPr snapToGrid="0" snapToObjects="1">
      <p:cViewPr varScale="1">
        <p:scale>
          <a:sx n="79" d="100"/>
          <a:sy n="79" d="100"/>
        </p:scale>
        <p:origin x="29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40319403906996"/>
          <c:y val="2.0714667685700936E-2"/>
          <c:w val="0.79834584101994921"/>
          <c:h val="0.19742203060972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Feuil1!$B$3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0-469D-902D-12230A3B829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B0-469D-902D-12230A3B8295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B0-469D-902D-12230A3B8295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B0-469D-902D-12230A3B8295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B0-469D-902D-12230A3B8295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B0-469D-902D-12230A3B8295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B0-469D-902D-12230A3B82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Feuil1!$C$3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B0-469D-902D-12230A3B829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Feuil1!$D$3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B0-469D-902D-12230A3B8295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6767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6803988445083701E-3"/>
                  <c:y val="2.9592382408144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B0-469D-902D-12230A3B82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Feuil1!$E$3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B0-469D-902D-12230A3B8295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0BF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181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Feuil1!$F$3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A-4D39-9B0D-340479D22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1"/>
        <c:axId val="2023880224"/>
        <c:axId val="2023876416"/>
      </c:barChart>
      <c:catAx>
        <c:axId val="20238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3876416"/>
        <c:crosses val="autoZero"/>
        <c:auto val="1"/>
        <c:lblAlgn val="ctr"/>
        <c:lblOffset val="100"/>
        <c:noMultiLvlLbl val="0"/>
      </c:catAx>
      <c:valAx>
        <c:axId val="2023876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388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5820373094884"/>
          <c:y val="0.91718057539200748"/>
          <c:w val="0.60165930749075569"/>
          <c:h val="5.7162922142801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60415048549714"/>
          <c:y val="2.4885265073342662E-2"/>
          <c:w val="0.57161411353659775"/>
          <c:h val="0.93825397633645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Variable</c:v>
                </c:pt>
              </c:strCache>
            </c:strRef>
          </c:tx>
          <c:spPr>
            <a:solidFill>
              <a:srgbClr val="135257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16A7B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294-4F8B-AF34-300938AF4086}"/>
              </c:ext>
            </c:extLst>
          </c:dPt>
          <c:dPt>
            <c:idx val="3"/>
            <c:invertIfNegative val="0"/>
            <c:bubble3D val="0"/>
            <c:spPr>
              <a:solidFill>
                <a:srgbClr val="16A7B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94-4F8B-AF34-300938AF4086}"/>
              </c:ext>
            </c:extLst>
          </c:dPt>
          <c:dPt>
            <c:idx val="5"/>
            <c:invertIfNegative val="0"/>
            <c:bubble3D val="0"/>
            <c:spPr>
              <a:solidFill>
                <a:srgbClr val="16A7B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294-4F8B-AF34-300938AF4086}"/>
              </c:ext>
            </c:extLst>
          </c:dPt>
          <c:dPt>
            <c:idx val="9"/>
            <c:invertIfNegative val="0"/>
            <c:bubble3D val="0"/>
            <c:spPr>
              <a:solidFill>
                <a:srgbClr val="13525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94-4F8B-AF34-300938AF4086}"/>
              </c:ext>
            </c:extLst>
          </c:dPt>
          <c:dPt>
            <c:idx val="10"/>
            <c:invertIfNegative val="0"/>
            <c:bubble3D val="0"/>
            <c:spPr>
              <a:solidFill>
                <a:srgbClr val="13525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94-4F8B-AF34-300938AF4086}"/>
              </c:ext>
            </c:extLst>
          </c:dPt>
          <c:dPt>
            <c:idx val="11"/>
            <c:invertIfNegative val="0"/>
            <c:bubble3D val="0"/>
            <c:spPr>
              <a:solidFill>
                <a:srgbClr val="13525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94-4F8B-AF34-300938AF4086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6A7B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294-4F8B-AF34-300938AF408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6A7B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294-4F8B-AF34-300938AF408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6A7B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294-4F8B-AF34-300938AF408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294-4F8B-AF34-300938AF408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294-4F8B-AF34-300938AF408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0CEC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294-4F8B-AF34-300938AF4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35257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Bouche-à-oreille</c:v>
                </c:pt>
                <c:pt idx="1">
                  <c:v>Médias traditionnels (spécialisés ou non) et leurs sites internet</c:v>
                </c:pt>
                <c:pt idx="2">
                  <c:v>Réseaux sociaux et blogs</c:v>
                </c:pt>
                <c:pt idx="3">
                  <c:v>Newsletters et sites internet liés aux artistes ou aux salles</c:v>
                </c:pt>
                <c:pt idx="4">
                  <c:v>Affiches et tracts</c:v>
                </c:pt>
                <c:pt idx="5">
                  <c:v>Sites internet de vente de billet</c:v>
                </c:pt>
              </c:strCache>
            </c:strRef>
          </c:cat>
          <c:val>
            <c:numRef>
              <c:f>Feuil1!$B$2:$B$7</c:f>
              <c:numCache>
                <c:formatCode>##0</c:formatCode>
                <c:ptCount val="6"/>
                <c:pt idx="0">
                  <c:v>41.345074130273396</c:v>
                </c:pt>
                <c:pt idx="1">
                  <c:v>41.483485996530128</c:v>
                </c:pt>
                <c:pt idx="2">
                  <c:v>36.411414675465856</c:v>
                </c:pt>
                <c:pt idx="3">
                  <c:v>30.932167076441303</c:v>
                </c:pt>
                <c:pt idx="4">
                  <c:v>30.515964434771636</c:v>
                </c:pt>
                <c:pt idx="5">
                  <c:v>29.463527427182274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94-4F8B-AF34-300938AF4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39109872"/>
        <c:axId val="2029177120"/>
      </c:barChart>
      <c:valAx>
        <c:axId val="2029177120"/>
        <c:scaling>
          <c:orientation val="minMax"/>
          <c:max val="100"/>
          <c:min val="0"/>
        </c:scaling>
        <c:delete val="1"/>
        <c:axPos val="t"/>
        <c:numFmt formatCode="##0" sourceLinked="1"/>
        <c:majorTickMark val="out"/>
        <c:minorTickMark val="none"/>
        <c:tickLblPos val="nextTo"/>
        <c:crossAx val="239109872"/>
        <c:crosses val="autoZero"/>
        <c:crossBetween val="between"/>
      </c:valAx>
      <c:catAx>
        <c:axId val="239109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9177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1888722717124E-2"/>
          <c:y val="0"/>
          <c:w val="0.9705973513665821"/>
          <c:h val="0.81932244699000745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2014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c:spPr>
          </c:marker>
          <c:dLbls>
            <c:dLbl>
              <c:idx val="1"/>
              <c:layout>
                <c:manualLayout>
                  <c:x val="-4.06309567747603E-2"/>
                  <c:y val="-1.6556235086068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5C1-4B19-A2BC-F4D3B7862DCA}"/>
                </c:ext>
              </c:extLst>
            </c:dLbl>
            <c:dLbl>
              <c:idx val="3"/>
              <c:layout>
                <c:manualLayout>
                  <c:x val="-4.2252303812859271E-2"/>
                  <c:y val="7.1983630808993991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5C1-4B19-A2BC-F4D3B7862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Médias traditionnels (spécialisés ou non) et leurs sites internet</c:v>
                </c:pt>
                <c:pt idx="1">
                  <c:v>Bouche-à-oreille</c:v>
                </c:pt>
                <c:pt idx="2">
                  <c:v>Réseaux sociaux et blogs</c:v>
                </c:pt>
                <c:pt idx="3">
                  <c:v>Newsletters et sites internet liés aux artistes ou aux salles</c:v>
                </c:pt>
                <c:pt idx="4">
                  <c:v>Affiches et tracts</c:v>
                </c:pt>
                <c:pt idx="5">
                  <c:v>Sites internet de vente de billet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41</c:v>
                </c:pt>
                <c:pt idx="1">
                  <c:v>41</c:v>
                </c:pt>
                <c:pt idx="2">
                  <c:v>36</c:v>
                </c:pt>
                <c:pt idx="3">
                  <c:v>31</c:v>
                </c:pt>
                <c:pt idx="4">
                  <c:v>31</c:v>
                </c:pt>
                <c:pt idx="5">
                  <c:v>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5C1-4B19-A2BC-F4D3B7862DC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Moins de 35 ans</c:v>
                </c:pt>
              </c:strCache>
            </c:strRef>
          </c:tx>
          <c:spPr>
            <a:ln w="28575" cap="rnd">
              <a:solidFill>
                <a:srgbClr val="16A7B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6A7B3"/>
              </a:solidFill>
              <a:ln w="9525">
                <a:solidFill>
                  <a:srgbClr val="16A7B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6192925233049488E-2"/>
                  <c:y val="-3.4897664216200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5C1-4B19-A2BC-F4D3B7862DCA}"/>
                </c:ext>
              </c:extLst>
            </c:dLbl>
            <c:dLbl>
              <c:idx val="3"/>
              <c:layout>
                <c:manualLayout>
                  <c:x val="-1.8086190042554615E-2"/>
                  <c:y val="-2.3380283286761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5C1-4B19-A2BC-F4D3B7862DCA}"/>
                </c:ext>
              </c:extLst>
            </c:dLbl>
            <c:dLbl>
              <c:idx val="5"/>
              <c:layout>
                <c:manualLayout>
                  <c:x val="-2.4571578194950514E-2"/>
                  <c:y val="-2.6259628519121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5C1-4B19-A2BC-F4D3B7862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6A7B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Médias traditionnels (spécialisés ou non) et leurs sites internet</c:v>
                </c:pt>
                <c:pt idx="1">
                  <c:v>Bouche-à-oreille</c:v>
                </c:pt>
                <c:pt idx="2">
                  <c:v>Réseaux sociaux et blogs</c:v>
                </c:pt>
                <c:pt idx="3">
                  <c:v>Newsletters et sites internet liés aux artistes ou aux salles</c:v>
                </c:pt>
                <c:pt idx="4">
                  <c:v>Affiches et tracts</c:v>
                </c:pt>
                <c:pt idx="5">
                  <c:v>Sites internet de vente de billet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32</c:v>
                </c:pt>
                <c:pt idx="1">
                  <c:v>38</c:v>
                </c:pt>
                <c:pt idx="2">
                  <c:v>62</c:v>
                </c:pt>
                <c:pt idx="3">
                  <c:v>31</c:v>
                </c:pt>
                <c:pt idx="4">
                  <c:v>24</c:v>
                </c:pt>
                <c:pt idx="5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5C1-4B19-A2BC-F4D3B7862DC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50 ans et plus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9525">
                <a:solidFill>
                  <a:srgbClr val="FF99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4571578194950514E-2"/>
                  <c:y val="3.2018318983840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5C1-4B19-A2BC-F4D3B7862DCA}"/>
                </c:ext>
              </c:extLst>
            </c:dLbl>
            <c:dLbl>
              <c:idx val="3"/>
              <c:layout>
                <c:manualLayout>
                  <c:x val="-1.9707537080653589E-2"/>
                  <c:y val="2.3380283286761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5C1-4B19-A2BC-F4D3B7862DCA}"/>
                </c:ext>
              </c:extLst>
            </c:dLbl>
            <c:dLbl>
              <c:idx val="5"/>
              <c:layout>
                <c:manualLayout>
                  <c:x val="-2.4571578194950514E-2"/>
                  <c:y val="2.6259628519121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5C1-4B19-A2BC-F4D3B7862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Médias traditionnels (spécialisés ou non) et leurs sites internet</c:v>
                </c:pt>
                <c:pt idx="1">
                  <c:v>Bouche-à-oreille</c:v>
                </c:pt>
                <c:pt idx="2">
                  <c:v>Réseaux sociaux et blogs</c:v>
                </c:pt>
                <c:pt idx="3">
                  <c:v>Newsletters et sites internet liés aux artistes ou aux salles</c:v>
                </c:pt>
                <c:pt idx="4">
                  <c:v>Affiches et tracts</c:v>
                </c:pt>
                <c:pt idx="5">
                  <c:v>Sites internet de vente de billet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>
                  <c:v>50</c:v>
                </c:pt>
                <c:pt idx="1">
                  <c:v>44</c:v>
                </c:pt>
                <c:pt idx="2">
                  <c:v>16</c:v>
                </c:pt>
                <c:pt idx="3">
                  <c:v>28</c:v>
                </c:pt>
                <c:pt idx="4">
                  <c:v>38</c:v>
                </c:pt>
                <c:pt idx="5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5C1-4B19-A2BC-F4D3B7862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951152"/>
        <c:axId val="240956592"/>
      </c:lineChart>
      <c:catAx>
        <c:axId val="24095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0956592"/>
        <c:crosses val="autoZero"/>
        <c:auto val="1"/>
        <c:lblAlgn val="ctr"/>
        <c:lblOffset val="100"/>
        <c:noMultiLvlLbl val="0"/>
      </c:catAx>
      <c:valAx>
        <c:axId val="240956592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095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12021664335473"/>
          <c:y val="7.7075490109827879E-2"/>
          <c:w val="0.48844273660072202"/>
          <c:h val="0.657026163122869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6FBF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C0-4D49-9981-D0EBCA343261}"/>
              </c:ext>
            </c:extLst>
          </c:dPt>
          <c:dPt>
            <c:idx val="1"/>
            <c:bubble3D val="0"/>
            <c:spPr>
              <a:solidFill>
                <a:srgbClr val="A9D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C0-4D49-9981-D0EBCA343261}"/>
              </c:ext>
            </c:extLst>
          </c:dPt>
          <c:dPt>
            <c:idx val="2"/>
            <c:bubble3D val="0"/>
            <c:spPr>
              <a:solidFill>
                <a:srgbClr val="F698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C0-4D49-9981-D0EBCA343261}"/>
              </c:ext>
            </c:extLst>
          </c:dPt>
          <c:dPt>
            <c:idx val="3"/>
            <c:bubble3D val="0"/>
            <c:spPr>
              <a:solidFill>
                <a:srgbClr val="F055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C0-4D49-9981-D0EBCA343261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C0-4D49-9981-D0EBCA3432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Souvent</c:v>
                </c:pt>
                <c:pt idx="1">
                  <c:v>De temps en temps</c:v>
                </c:pt>
                <c:pt idx="2">
                  <c:v>Rarement</c:v>
                </c:pt>
                <c:pt idx="3">
                  <c:v>Jamais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36</c:v>
                </c:pt>
                <c:pt idx="1">
                  <c:v>34</c:v>
                </c:pt>
                <c:pt idx="2">
                  <c:v>18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C0-4D49-9981-D0EBCA343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6FBF4A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A9D48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6988E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05559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1015750961764198"/>
          <c:y val="0.80995822677672713"/>
          <c:w val="0.75909047711125888"/>
          <c:h val="7.5957694878507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55615982939469"/>
          <c:y val="3.9801301072054214E-2"/>
          <c:w val="0.64692679843551681"/>
          <c:h val="0.835884919812413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Variable</c:v>
                </c:pt>
              </c:strCache>
            </c:strRef>
          </c:tx>
          <c:spPr>
            <a:solidFill>
              <a:srgbClr val="135259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E2-40E2-B9E8-1F4B26EE816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E2-40E2-B9E8-1F4B26EE816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352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927-488C-8AC7-7742D92C15F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352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927-488C-8AC7-7742D92C15F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E2-40E2-B9E8-1F4B26EE816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1E2-40E2-B9E8-1F4B26EE8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plus souvent sur Internet</c:v>
                </c:pt>
                <c:pt idx="1">
                  <c:v>Le plus souvent dans un point de vente (en magasin, à la billetterie du lieu de spectacle, etc)</c:v>
                </c:pt>
                <c:pt idx="2">
                  <c:v>Aussi souvent dans un point de vente que sur Internet</c:v>
                </c:pt>
                <c:pt idx="3">
                  <c:v>Ne se prononce pas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51</c:v>
                </c:pt>
                <c:pt idx="1">
                  <c:v>31</c:v>
                </c:pt>
                <c:pt idx="2">
                  <c:v>17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E2-40E2-B9E8-1F4B26EE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40941904"/>
        <c:axId val="239108784"/>
      </c:barChart>
      <c:valAx>
        <c:axId val="23910878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40941904"/>
        <c:crosses val="autoZero"/>
        <c:crossBetween val="between"/>
      </c:valAx>
      <c:catAx>
        <c:axId val="240941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9108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1888722717124E-2"/>
          <c:y val="0"/>
          <c:w val="0.9705973513665821"/>
          <c:h val="0.81932244699000745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2014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c:spPr>
          </c:marker>
          <c:dLbls>
            <c:dLbl>
              <c:idx val="1"/>
              <c:layout>
                <c:manualLayout>
                  <c:x val="-6.0518825254430246E-2"/>
                  <c:y val="-2.8249327955957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AE-4B26-B15E-FF39B801E6C9}"/>
                </c:ext>
              </c:extLst>
            </c:dLbl>
            <c:dLbl>
              <c:idx val="2"/>
              <c:layout>
                <c:manualLayout>
                  <c:x val="-6.8281316308852246E-3"/>
                  <c:y val="9.7442166156226249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AE-4B26-B15E-FF39B801E6C9}"/>
                </c:ext>
              </c:extLst>
            </c:dLbl>
            <c:dLbl>
              <c:idx val="3"/>
              <c:layout>
                <c:manualLayout>
                  <c:x val="-4.2252303812859271E-2"/>
                  <c:y val="7.1983630808993991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AE-4B26-B15E-FF39B801E6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Le plus souvent sur Internet</c:v>
                </c:pt>
                <c:pt idx="1">
                  <c:v>Le plus souvent dans un point de vente (en magasin, à la billetterie du lieu de spectacle, etc)</c:v>
                </c:pt>
                <c:pt idx="2">
                  <c:v>Aussi souvent dans un point de vente que sur Internet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51</c:v>
                </c:pt>
                <c:pt idx="1">
                  <c:v>31</c:v>
                </c:pt>
                <c:pt idx="2">
                  <c:v>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9AE-4B26-B15E-FF39B801E6C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Moins de 35 ans</c:v>
                </c:pt>
              </c:strCache>
            </c:strRef>
          </c:tx>
          <c:spPr>
            <a:ln w="28575" cap="rnd">
              <a:solidFill>
                <a:srgbClr val="16A7B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6A7B3"/>
              </a:solidFill>
              <a:ln w="9525">
                <a:solidFill>
                  <a:srgbClr val="16A7B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459846817253377E-2"/>
                  <c:y val="-3.3812278203982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AE-4B26-B15E-FF39B801E6C9}"/>
                </c:ext>
              </c:extLst>
            </c:dLbl>
            <c:dLbl>
              <c:idx val="2"/>
              <c:layout>
                <c:manualLayout>
                  <c:x val="-6.2653758238936055E-2"/>
                  <c:y val="3.9158246998551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AE-4B26-B15E-FF39B801E6C9}"/>
                </c:ext>
              </c:extLst>
            </c:dLbl>
            <c:dLbl>
              <c:idx val="3"/>
              <c:layout>
                <c:manualLayout>
                  <c:x val="-1.8086190042554615E-2"/>
                  <c:y val="-2.3380283286761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AE-4B26-B15E-FF39B801E6C9}"/>
                </c:ext>
              </c:extLst>
            </c:dLbl>
            <c:dLbl>
              <c:idx val="5"/>
              <c:layout>
                <c:manualLayout>
                  <c:x val="-2.4571578194950514E-2"/>
                  <c:y val="-2.6259628519121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AE-4B26-B15E-FF39B801E6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6A7B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Le plus souvent sur Internet</c:v>
                </c:pt>
                <c:pt idx="1">
                  <c:v>Le plus souvent dans un point de vente (en magasin, à la billetterie du lieu de spectacle, etc)</c:v>
                </c:pt>
                <c:pt idx="2">
                  <c:v>Aussi souvent dans un point de vente que sur Internet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63</c:v>
                </c:pt>
                <c:pt idx="1">
                  <c:v>22</c:v>
                </c:pt>
                <c:pt idx="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9AE-4B26-B15E-FF39B801E6C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50 ans et plus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9525">
                <a:solidFill>
                  <a:srgbClr val="FF99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7773953921986731E-2"/>
                  <c:y val="-4.2037624645410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AE-4B26-B15E-FF39B801E6C9}"/>
                </c:ext>
              </c:extLst>
            </c:dLbl>
            <c:dLbl>
              <c:idx val="3"/>
              <c:layout>
                <c:manualLayout>
                  <c:x val="-1.9707537080653589E-2"/>
                  <c:y val="2.3380283286761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AE-4B26-B15E-FF39B801E6C9}"/>
                </c:ext>
              </c:extLst>
            </c:dLbl>
            <c:dLbl>
              <c:idx val="5"/>
              <c:layout>
                <c:manualLayout>
                  <c:x val="-2.4571578194950514E-2"/>
                  <c:y val="2.6259628519121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AE-4B26-B15E-FF39B801E6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Le plus souvent sur Internet</c:v>
                </c:pt>
                <c:pt idx="1">
                  <c:v>Le plus souvent dans un point de vente (en magasin, à la billetterie du lieu de spectacle, etc)</c:v>
                </c:pt>
                <c:pt idx="2">
                  <c:v>Aussi souvent dans un point de vente que sur Internet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38</c:v>
                </c:pt>
                <c:pt idx="1">
                  <c:v>41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9AE-4B26-B15E-FF39B801E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951152"/>
        <c:axId val="240956592"/>
      </c:lineChart>
      <c:catAx>
        <c:axId val="24095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0956592"/>
        <c:crosses val="autoZero"/>
        <c:auto val="1"/>
        <c:lblAlgn val="ctr"/>
        <c:lblOffset val="100"/>
        <c:noMultiLvlLbl val="0"/>
      </c:catAx>
      <c:valAx>
        <c:axId val="240956592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095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0252676279241"/>
          <c:y val="3.1213114915260701E-2"/>
          <c:w val="0.69285672892420824"/>
          <c:h val="0.8771337922316619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Visionner tout ou partie d’un spectacle vivant diffusé sur une chaîne de télévision</c:v>
                </c:pt>
              </c:strCache>
            </c:strRef>
          </c:tx>
          <c:spPr>
            <a:solidFill>
              <a:srgbClr val="6FBF4A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FBF4A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D5-4E9C-803C-7B110FB77A1F}"/>
              </c:ext>
            </c:extLst>
          </c:dPt>
          <c:dPt>
            <c:idx val="1"/>
            <c:bubble3D val="0"/>
            <c:spPr>
              <a:solidFill>
                <a:srgbClr val="A9D48D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8D5-4E9C-803C-7B110FB77A1F}"/>
              </c:ext>
            </c:extLst>
          </c:dPt>
          <c:dPt>
            <c:idx val="2"/>
            <c:bubble3D val="0"/>
            <c:spPr>
              <a:solidFill>
                <a:srgbClr val="F6988E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EB3-4423-8679-89DC9780F3B1}"/>
              </c:ext>
            </c:extLst>
          </c:dPt>
          <c:dPt>
            <c:idx val="3"/>
            <c:bubble3D val="0"/>
            <c:spPr>
              <a:solidFill>
                <a:srgbClr val="F0555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B3-4423-8679-89DC9780F3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Oui, souvent</c:v>
                </c:pt>
                <c:pt idx="1">
                  <c:v>Oui, de temps en temps</c:v>
                </c:pt>
                <c:pt idx="2">
                  <c:v>Non, rarement</c:v>
                </c:pt>
                <c:pt idx="3">
                  <c:v>Non, jamais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11</c:v>
                </c:pt>
                <c:pt idx="1">
                  <c:v>28</c:v>
                </c:pt>
                <c:pt idx="2">
                  <c:v>22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4-4792-AAD4-CB2574574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0252676279241"/>
          <c:y val="3.1213114915260701E-2"/>
          <c:w val="0.69285672892420824"/>
          <c:h val="0.8771337922316619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Visionner tout ou partie d’un spectacle vivant sur Internet</c:v>
                </c:pt>
              </c:strCache>
            </c:strRef>
          </c:tx>
          <c:spPr>
            <a:solidFill>
              <a:srgbClr val="6FBF4A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FBF4A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F2-4C0B-84EE-62BF068172C3}"/>
              </c:ext>
            </c:extLst>
          </c:dPt>
          <c:dPt>
            <c:idx val="1"/>
            <c:bubble3D val="0"/>
            <c:spPr>
              <a:solidFill>
                <a:srgbClr val="A9D48D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F2-4C0B-84EE-62BF068172C3}"/>
              </c:ext>
            </c:extLst>
          </c:dPt>
          <c:dPt>
            <c:idx val="2"/>
            <c:bubble3D val="0"/>
            <c:spPr>
              <a:solidFill>
                <a:srgbClr val="F6988E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272-4BFB-89AD-D25A6950B3FA}"/>
              </c:ext>
            </c:extLst>
          </c:dPt>
          <c:dPt>
            <c:idx val="3"/>
            <c:bubble3D val="0"/>
            <c:spPr>
              <a:solidFill>
                <a:srgbClr val="F0555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72-4BFB-89AD-D25A6950B3FA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272-4BFB-89AD-D25A6950B3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Oui, souvent</c:v>
                </c:pt>
                <c:pt idx="1">
                  <c:v>Oui, de temps en temps</c:v>
                </c:pt>
                <c:pt idx="2">
                  <c:v>Non, rarement</c:v>
                </c:pt>
                <c:pt idx="3">
                  <c:v>Non, jamais</c:v>
                </c:pt>
                <c:pt idx="4">
                  <c:v>Ne se prononce pas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8</c:v>
                </c:pt>
                <c:pt idx="1">
                  <c:v>19</c:v>
                </c:pt>
                <c:pt idx="2">
                  <c:v>23</c:v>
                </c:pt>
                <c:pt idx="3">
                  <c:v>49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F2-4C0B-84EE-62BF06817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0252676279241"/>
          <c:y val="3.1213114915260701E-2"/>
          <c:w val="0.69285672892420824"/>
          <c:h val="0.877133792231661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Oui, souvent</c:v>
                </c:pt>
              </c:strCache>
            </c:strRef>
          </c:tx>
          <c:spPr>
            <a:solidFill>
              <a:srgbClr val="6FBF4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7A6-4098-A63D-585BF19773D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Oui, de temps en temps</c:v>
                </c:pt>
              </c:strCache>
            </c:strRef>
          </c:tx>
          <c:spPr>
            <a:solidFill>
              <a:srgbClr val="A9D48D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37A6-4098-A63D-585BF19773D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Oui, mais rarement</c:v>
                </c:pt>
              </c:strCache>
            </c:strRef>
          </c:tx>
          <c:spPr>
            <a:solidFill>
              <a:srgbClr val="F6988E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37A6-4098-A63D-585BF19773D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Non, jamais</c:v>
                </c:pt>
              </c:strCache>
            </c:strRef>
          </c:tx>
          <c:spPr>
            <a:solidFill>
              <a:srgbClr val="F05559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37A6-4098-A63D-585BF19773DF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rgbClr val="D0CECE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37A6-4098-A63D-585BF1977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240942992"/>
        <c:axId val="240943536"/>
      </c:barChart>
      <c:catAx>
        <c:axId val="2409429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40943536"/>
        <c:crosses val="autoZero"/>
        <c:auto val="1"/>
        <c:lblAlgn val="ctr"/>
        <c:lblOffset val="100"/>
        <c:noMultiLvlLbl val="0"/>
      </c:catAx>
      <c:valAx>
        <c:axId val="2409435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409429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6FBF4A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A9D48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6988E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05559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"/>
          <c:y val="0.90314472132771251"/>
          <c:w val="1"/>
          <c:h val="6.3041070847421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0252676279241"/>
          <c:y val="3.1213114915260701E-2"/>
          <c:w val="0.69285672892420824"/>
          <c:h val="0.87713379223166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Oui, souvent</c:v>
                </c:pt>
              </c:strCache>
            </c:strRef>
          </c:tx>
          <c:spPr>
            <a:solidFill>
              <a:srgbClr val="6FBF4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Feuil1!$A$4:$A$6</c:f>
              <c:strCache>
                <c:ptCount val="3"/>
                <c:pt idx="0">
                  <c:v>Filmer grâce à votre smartphone un spectacle vivant auquel vous assistiez </c:v>
                </c:pt>
                <c:pt idx="1">
                  <c:v>Relayer sur les réseaux sociaux ou sur Internet une vidéo d’un spectacle vivant (que vous n’avez pas personnellement filmée)</c:v>
                </c:pt>
                <c:pt idx="2">
                  <c:v>Poster sur les sites d’hébergement de vidéos ou sur les réseaux sociaux une vidéo que vous auriez faite d’un spectacle vivant</c:v>
                </c:pt>
              </c:strCache>
            </c:strRef>
          </c:cat>
          <c:val>
            <c:numRef>
              <c:f>Feuil1!$B$4:$B$6</c:f>
              <c:numCache>
                <c:formatCode>General</c:formatCode>
                <c:ptCount val="3"/>
                <c:pt idx="0">
                  <c:v>21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4-4792-AAD4-CB2574574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240942992"/>
        <c:axId val="240943536"/>
      </c:barChart>
      <c:catAx>
        <c:axId val="240942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0943536"/>
        <c:crosses val="autoZero"/>
        <c:auto val="1"/>
        <c:lblAlgn val="ctr"/>
        <c:lblOffset val="100"/>
        <c:noMultiLvlLbl val="0"/>
      </c:catAx>
      <c:valAx>
        <c:axId val="24094353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4094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8170136538795"/>
          <c:y val="3.1213114915260701E-2"/>
          <c:w val="0.65351742783955091"/>
          <c:h val="0.877133792231661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Oui, à chaque fois</c:v>
                </c:pt>
              </c:strCache>
            </c:strRef>
          </c:tx>
          <c:spPr>
            <a:solidFill>
              <a:srgbClr val="6FBF4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Boire un verre</c:v>
                </c:pt>
                <c:pt idx="1">
                  <c:v>Aller au restaurant </c:v>
                </c:pt>
                <c:pt idx="2">
                  <c:v>Passer une nuit à l’hôtel</c:v>
                </c:pt>
                <c:pt idx="3">
                  <c:v>Prendre un taxi </c:v>
                </c:pt>
                <c:pt idx="4">
                  <c:v>Faire appel à une babysitter 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18</c:v>
                </c:pt>
                <c:pt idx="1">
                  <c:v>11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F-4C8F-A4C7-A82A2703893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Oui, parfois</c:v>
                </c:pt>
              </c:strCache>
            </c:strRef>
          </c:tx>
          <c:spPr>
            <a:solidFill>
              <a:srgbClr val="A9D48D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Boire un verre</c:v>
                </c:pt>
                <c:pt idx="1">
                  <c:v>Aller au restaurant </c:v>
                </c:pt>
                <c:pt idx="2">
                  <c:v>Passer une nuit à l’hôtel</c:v>
                </c:pt>
                <c:pt idx="3">
                  <c:v>Prendre un taxi </c:v>
                </c:pt>
                <c:pt idx="4">
                  <c:v>Faire appel à une babysitter 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54</c:v>
                </c:pt>
                <c:pt idx="1">
                  <c:v>59</c:v>
                </c:pt>
                <c:pt idx="2">
                  <c:v>23</c:v>
                </c:pt>
                <c:pt idx="3">
                  <c:v>16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F-4C8F-A4C7-A82A2703893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Non, rarement</c:v>
                </c:pt>
              </c:strCache>
            </c:strRef>
          </c:tx>
          <c:spPr>
            <a:solidFill>
              <a:srgbClr val="F6988E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Boire un verre</c:v>
                </c:pt>
                <c:pt idx="1">
                  <c:v>Aller au restaurant </c:v>
                </c:pt>
                <c:pt idx="2">
                  <c:v>Passer une nuit à l’hôtel</c:v>
                </c:pt>
                <c:pt idx="3">
                  <c:v>Prendre un taxi </c:v>
                </c:pt>
                <c:pt idx="4">
                  <c:v>Faire appel à une babysitter 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21</c:v>
                </c:pt>
                <c:pt idx="3">
                  <c:v>21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BF-4C8F-A4C7-A82A2703893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Non, jamais</c:v>
                </c:pt>
              </c:strCache>
            </c:strRef>
          </c:tx>
          <c:spPr>
            <a:solidFill>
              <a:srgbClr val="F05559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Boire un verre</c:v>
                </c:pt>
                <c:pt idx="1">
                  <c:v>Aller au restaurant </c:v>
                </c:pt>
                <c:pt idx="2">
                  <c:v>Passer une nuit à l’hôtel</c:v>
                </c:pt>
                <c:pt idx="3">
                  <c:v>Prendre un taxi </c:v>
                </c:pt>
                <c:pt idx="4">
                  <c:v>Faire appel à une babysitter 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51</c:v>
                </c:pt>
                <c:pt idx="3">
                  <c:v>59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BF-4C8F-A4C7-A82A27038933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rgbClr val="D0CECE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Boire un verre</c:v>
                </c:pt>
                <c:pt idx="1">
                  <c:v>Aller au restaurant </c:v>
                </c:pt>
                <c:pt idx="2">
                  <c:v>Passer une nuit à l’hôtel</c:v>
                </c:pt>
                <c:pt idx="3">
                  <c:v>Prendre un taxi </c:v>
                </c:pt>
                <c:pt idx="4">
                  <c:v>Faire appel à une babysitter </c:v>
                </c:pt>
              </c:strCache>
            </c:strRef>
          </c:cat>
          <c:val>
            <c:numRef>
              <c:f>Feuil1!$F$2:$F$6</c:f>
              <c:numCache>
                <c:formatCode>General</c:formatCode>
                <c:ptCount val="5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BF-4C8F-A4C7-A82A27038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242162800"/>
        <c:axId val="242164432"/>
      </c:barChart>
      <c:catAx>
        <c:axId val="242162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2164432"/>
        <c:crosses val="autoZero"/>
        <c:auto val="1"/>
        <c:lblAlgn val="ctr"/>
        <c:lblOffset val="100"/>
        <c:noMultiLvlLbl val="0"/>
      </c:catAx>
      <c:valAx>
        <c:axId val="2421644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4216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6FBF4A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A9D48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6988E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05559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11334907163508616"/>
          <c:y val="0.90314472132771251"/>
          <c:w val="0.85856178974201913"/>
          <c:h val="6.3041070847421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78209721667164"/>
          <c:y val="0.33075987071051577"/>
          <c:w val="0.79834584101994921"/>
          <c:h val="0.20316369984567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Feuil1!$B$3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A-4973-A57C-E464276B041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1A-4973-A57C-E464276B041C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1A-4973-A57C-E464276B041C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1A-4973-A57C-E464276B041C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1A-4973-A57C-E464276B041C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A-4973-A57C-E464276B041C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1A-4973-A57C-E464276B04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Feuil1!$C$3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31A-4973-A57C-E464276B041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Feuil1!$D$3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1A-4973-A57C-E464276B041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6767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6803988445083701E-3"/>
                  <c:y val="2.9592382408144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A-4973-A57C-E464276B04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Feuil1!$E$3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1A-4973-A57C-E464276B041C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0BF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181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Feuil1!$F$3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6-4F79-B0D6-9B2B6638A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1"/>
        <c:axId val="2023879680"/>
        <c:axId val="2023882400"/>
      </c:barChart>
      <c:catAx>
        <c:axId val="202387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3882400"/>
        <c:crosses val="autoZero"/>
        <c:auto val="1"/>
        <c:lblAlgn val="ctr"/>
        <c:lblOffset val="100"/>
        <c:noMultiLvlLbl val="0"/>
      </c:catAx>
      <c:valAx>
        <c:axId val="2023882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387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8170136538795"/>
          <c:y val="3.1213114915260701E-2"/>
          <c:w val="0.58467365094140056"/>
          <c:h val="0.877133792231661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Oui, à chaque fois</c:v>
                </c:pt>
              </c:strCache>
            </c:strRef>
          </c:tx>
          <c:spPr>
            <a:solidFill>
              <a:srgbClr val="6FBF4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D’acheter le DVD ou le CD du spectacle</c:v>
                </c:pt>
                <c:pt idx="1">
                  <c:v>D’acheter des goodies (T-Shirt, casquette, stylo, etc.)</c:v>
                </c:pt>
                <c:pt idx="2">
                  <c:v>De télécharger légalement le spectacle, des chansons ou une œuvre liée à l’artiste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C-4B49-A83D-B5311649E76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Oui, parfois</c:v>
                </c:pt>
              </c:strCache>
            </c:strRef>
          </c:tx>
          <c:spPr>
            <a:solidFill>
              <a:srgbClr val="A9D48D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D’acheter le DVD ou le CD du spectacle</c:v>
                </c:pt>
                <c:pt idx="1">
                  <c:v>D’acheter des goodies (T-Shirt, casquette, stylo, etc.)</c:v>
                </c:pt>
                <c:pt idx="2">
                  <c:v>De télécharger légalement le spectacle, des chansons ou une œuvre liée à l’artiste 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36</c:v>
                </c:pt>
                <c:pt idx="1">
                  <c:v>20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4C-4B49-A83D-B5311649E76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Non, rarement</c:v>
                </c:pt>
              </c:strCache>
            </c:strRef>
          </c:tx>
          <c:spPr>
            <a:solidFill>
              <a:srgbClr val="F6988E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D’acheter le DVD ou le CD du spectacle</c:v>
                </c:pt>
                <c:pt idx="1">
                  <c:v>D’acheter des goodies (T-Shirt, casquette, stylo, etc.)</c:v>
                </c:pt>
                <c:pt idx="2">
                  <c:v>De télécharger légalement le spectacle, des chansons ou une œuvre liée à l’artiste 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23</c:v>
                </c:pt>
                <c:pt idx="1">
                  <c:v>20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4C-4B49-A83D-B5311649E76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Non, jamais</c:v>
                </c:pt>
              </c:strCache>
            </c:strRef>
          </c:tx>
          <c:spPr>
            <a:solidFill>
              <a:srgbClr val="F05559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D’acheter le DVD ou le CD du spectacle</c:v>
                </c:pt>
                <c:pt idx="1">
                  <c:v>D’acheter des goodies (T-Shirt, casquette, stylo, etc.)</c:v>
                </c:pt>
                <c:pt idx="2">
                  <c:v>De télécharger légalement le spectacle, des chansons ou une œuvre liée à l’artiste 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  <c:pt idx="0">
                  <c:v>37</c:v>
                </c:pt>
                <c:pt idx="1">
                  <c:v>53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4C-4B49-A83D-B5311649E76F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rgbClr val="D0CECE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D’acheter le DVD ou le CD du spectacle</c:v>
                </c:pt>
                <c:pt idx="1">
                  <c:v>D’acheter des goodies (T-Shirt, casquette, stylo, etc.)</c:v>
                </c:pt>
                <c:pt idx="2">
                  <c:v>De télécharger légalement le spectacle, des chansons ou une œuvre liée à l’artiste </c:v>
                </c:pt>
              </c:strCache>
            </c:strRef>
          </c:cat>
          <c:val>
            <c:numRef>
              <c:f>Feuil1!$F$2:$F$4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4C-4B49-A83D-B5311649E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242161712"/>
        <c:axId val="242171504"/>
      </c:barChart>
      <c:catAx>
        <c:axId val="24216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2171504"/>
        <c:crosses val="autoZero"/>
        <c:auto val="1"/>
        <c:lblAlgn val="ctr"/>
        <c:lblOffset val="100"/>
        <c:noMultiLvlLbl val="0"/>
      </c:catAx>
      <c:valAx>
        <c:axId val="2421715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4216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6FBF4A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A9D48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6988E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05559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10351424636392186"/>
          <c:y val="0.92715243432240124"/>
          <c:w val="0.83725300165449656"/>
          <c:h val="6.3041070847421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3164478662575"/>
          <c:y val="0.19779413920969632"/>
          <c:w val="0.52455294862051494"/>
          <c:h val="0.583630882860034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rgbClr val="6FBF4A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B7-401D-ABB7-5CFE584C4DA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B7-401D-ABB7-5CFE584C4DAB}"/>
              </c:ext>
            </c:extLst>
          </c:dPt>
          <c:dPt>
            <c:idx val="2"/>
            <c:bubble3D val="0"/>
            <c:spPr>
              <a:solidFill>
                <a:srgbClr val="F6988E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B7-401D-ABB7-5CFE584C4DAB}"/>
              </c:ext>
            </c:extLst>
          </c:dPt>
          <c:dPt>
            <c:idx val="3"/>
            <c:bubble3D val="0"/>
            <c:spPr>
              <a:solidFill>
                <a:srgbClr val="F05559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B7-401D-ABB7-5CFE584C4DAB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B7-401D-ABB7-5CFE584C4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Très en sécurité</c:v>
                </c:pt>
                <c:pt idx="1">
                  <c:v>Plutôt en sécurité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B7-401D-ABB7-5CFE584C4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3164478662575"/>
          <c:y val="0.19779413920969632"/>
          <c:w val="0.52455294862051494"/>
          <c:h val="0.583630882860034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rgbClr val="6FBF4A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F9-48CA-9EA7-F24F8AC931E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F9-48CA-9EA7-F24F8AC931E5}"/>
              </c:ext>
            </c:extLst>
          </c:dPt>
          <c:dPt>
            <c:idx val="2"/>
            <c:bubble3D val="0"/>
            <c:spPr>
              <a:solidFill>
                <a:srgbClr val="F6988E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F9-48CA-9EA7-F24F8AC931E5}"/>
              </c:ext>
            </c:extLst>
          </c:dPt>
          <c:dPt>
            <c:idx val="3"/>
            <c:bubble3D val="0"/>
            <c:spPr>
              <a:solidFill>
                <a:srgbClr val="F05559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F9-48CA-9EA7-F24F8AC931E5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F9-48CA-9EA7-F24F8AC931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Très en sécurité</c:v>
                </c:pt>
                <c:pt idx="1">
                  <c:v>Plutôt en sécurité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F9-48CA-9EA7-F24F8AC93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18929156064378"/>
          <c:y val="2.8612022005655637E-2"/>
          <c:w val="0.64928301368042862"/>
          <c:h val="0.877133792231661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rgbClr val="6FBF4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Vous rassurent</c:v>
                </c:pt>
                <c:pt idx="1">
                  <c:v>Vous indiffèrent</c:v>
                </c:pt>
                <c:pt idx="2">
                  <c:v>Vous énervent</c:v>
                </c:pt>
                <c:pt idx="3">
                  <c:v>Vous inquiètent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74</c:v>
                </c:pt>
                <c:pt idx="1">
                  <c:v>35</c:v>
                </c:pt>
                <c:pt idx="2">
                  <c:v>18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D-4609-AE1E-7BC0C64C6CA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F05559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Vous rassurent</c:v>
                </c:pt>
                <c:pt idx="1">
                  <c:v>Vous indiffèrent</c:v>
                </c:pt>
                <c:pt idx="2">
                  <c:v>Vous énervent</c:v>
                </c:pt>
                <c:pt idx="3">
                  <c:v>Vous inquiètent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25</c:v>
                </c:pt>
                <c:pt idx="1">
                  <c:v>62</c:v>
                </c:pt>
                <c:pt idx="2">
                  <c:v>79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1D-4609-AE1E-7BC0C64C6CA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Vous rassurent</c:v>
                </c:pt>
                <c:pt idx="1">
                  <c:v>Vous indiffèrent</c:v>
                </c:pt>
                <c:pt idx="2">
                  <c:v>Vous énervent</c:v>
                </c:pt>
                <c:pt idx="3">
                  <c:v>Vous inquiètent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1D-4609-AE1E-7BC0C64C6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100"/>
        <c:axId val="244140336"/>
        <c:axId val="244133264"/>
      </c:barChart>
      <c:catAx>
        <c:axId val="244140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4133264"/>
        <c:crosses val="autoZero"/>
        <c:auto val="1"/>
        <c:lblAlgn val="ctr"/>
        <c:lblOffset val="100"/>
        <c:noMultiLvlLbl val="0"/>
      </c:catAx>
      <c:valAx>
        <c:axId val="2441332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4414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6FBF4A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05559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16519728253515958"/>
          <c:y val="0.93435783624297319"/>
          <c:w val="0.77658034335723392"/>
          <c:h val="5.0035606299396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26149894990896"/>
          <c:y val="0.41688353932562677"/>
          <c:w val="0.79834584101994921"/>
          <c:h val="0.16297265449195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Feuil1!$B$3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9-4323-9A85-867F96C041A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E9-4323-9A85-867F96C041A3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E9-4323-9A85-867F96C041A3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E9-4323-9A85-867F96C041A3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E9-4323-9A85-867F96C041A3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E9-4323-9A85-867F96C041A3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E9-4323-9A85-867F96C04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Feuil1!$C$3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AE9-4323-9A85-867F96C041A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Feuil1!$D$3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E9-4323-9A85-867F96C041A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6767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6803988445083701E-3"/>
                  <c:y val="2.9592382408144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E9-4323-9A85-867F96C04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Feuil1!$E$3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E9-4323-9A85-867F96C041A3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181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</c:f>
              <c:numCache>
                <c:formatCode>General</c:formatCode>
                <c:ptCount val="1"/>
              </c:numCache>
            </c:numRef>
          </c:cat>
          <c:val>
            <c:numRef>
              <c:f>Feuil1!$F$3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8-48DB-B066-48C4464FB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1"/>
        <c:axId val="2023885120"/>
        <c:axId val="2023885664"/>
      </c:barChart>
      <c:catAx>
        <c:axId val="20238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3885664"/>
        <c:crosses val="autoZero"/>
        <c:auto val="1"/>
        <c:lblAlgn val="ctr"/>
        <c:lblOffset val="100"/>
        <c:noMultiLvlLbl val="0"/>
      </c:catAx>
      <c:valAx>
        <c:axId val="2023885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388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94941401151628"/>
          <c:y val="7.2614464750906785E-2"/>
          <c:w val="0.71612941496987237"/>
          <c:h val="0.742143681031829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 moins une fois par an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Des concerts de musique (hors opéra et musique classique)</c:v>
                </c:pt>
                <c:pt idx="1">
                  <c:v>Des pièces de théâtre</c:v>
                </c:pt>
                <c:pt idx="2">
                  <c:v>Des spectacles d'humour (spectacles comiques / One man shows</c:v>
                </c:pt>
                <c:pt idx="3">
                  <c:v>Des concerts de musique classique, de l'Opéra</c:v>
                </c:pt>
                <c:pt idx="4">
                  <c:v>Des spectacles de cirque, du cabaret</c:v>
                </c:pt>
                <c:pt idx="5">
                  <c:v>Des comédies musicales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33</c:v>
                </c:pt>
                <c:pt idx="1">
                  <c:v>27</c:v>
                </c:pt>
                <c:pt idx="2">
                  <c:v>20</c:v>
                </c:pt>
                <c:pt idx="3">
                  <c:v>16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C5-49A4-8E1F-0F79054A6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2022875440"/>
        <c:axId val="2022871088"/>
      </c:barChart>
      <c:catAx>
        <c:axId val="2022875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2871088"/>
        <c:crosses val="autoZero"/>
        <c:auto val="1"/>
        <c:lblAlgn val="ctr"/>
        <c:lblOffset val="100"/>
        <c:noMultiLvlLbl val="0"/>
      </c:catAx>
      <c:valAx>
        <c:axId val="2022871088"/>
        <c:scaling>
          <c:orientation val="minMax"/>
          <c:max val="50"/>
        </c:scaling>
        <c:delete val="1"/>
        <c:axPos val="t"/>
        <c:numFmt formatCode="General" sourceLinked="1"/>
        <c:majorTickMark val="none"/>
        <c:minorTickMark val="none"/>
        <c:tickLblPos val="nextTo"/>
        <c:crossAx val="202287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1888722717124E-2"/>
          <c:y val="0"/>
          <c:w val="0.9705973513665821"/>
          <c:h val="0.81932244699000745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2014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c:spPr>
          </c:marker>
          <c:dLbls>
            <c:dLbl>
              <c:idx val="1"/>
              <c:layout>
                <c:manualLayout>
                  <c:x val="-1.5484711369140512E-2"/>
                  <c:y val="-2.5194270783147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D-4582-851D-893AD02D09FE}"/>
                </c:ext>
              </c:extLst>
            </c:dLbl>
            <c:dLbl>
              <c:idx val="3"/>
              <c:layout>
                <c:manualLayout>
                  <c:x val="-1.7105942526455729E-2"/>
                  <c:y val="-2.2314925550788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099478333831637E-2"/>
                      <c:h val="4.17505058692165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13D-4582-851D-893AD02D0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 des spectacles live</c:v>
                </c:pt>
                <c:pt idx="1">
                  <c:v>Des concerts de musique (hors opéra et musique classique)</c:v>
                </c:pt>
                <c:pt idx="2">
                  <c:v>Des spectacles d'humour (spectacles comiques / One man shows</c:v>
                </c:pt>
                <c:pt idx="3">
                  <c:v>Des comédies musicales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40</c:v>
                </c:pt>
                <c:pt idx="1">
                  <c:v>33</c:v>
                </c:pt>
                <c:pt idx="2">
                  <c:v>20</c:v>
                </c:pt>
                <c:pt idx="3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13D-4582-851D-893AD02D09F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Moins de 35 ans</c:v>
                </c:pt>
              </c:strCache>
            </c:strRef>
          </c:tx>
          <c:spPr>
            <a:ln w="28575" cap="rnd">
              <a:solidFill>
                <a:srgbClr val="16A7B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6A7B3"/>
              </a:solidFill>
              <a:ln w="9525">
                <a:solidFill>
                  <a:srgbClr val="16A7B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6A7B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 des spectacles live</c:v>
                </c:pt>
                <c:pt idx="1">
                  <c:v>Des concerts de musique (hors opéra et musique classique)</c:v>
                </c:pt>
                <c:pt idx="2">
                  <c:v>Des spectacles d'humour (spectacles comiques / One man shows</c:v>
                </c:pt>
                <c:pt idx="3">
                  <c:v>Des comédies musicales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48</c:v>
                </c:pt>
                <c:pt idx="1">
                  <c:v>41</c:v>
                </c:pt>
                <c:pt idx="2">
                  <c:v>27</c:v>
                </c:pt>
                <c:pt idx="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13D-4582-851D-893AD02D09F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50 ans et plus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9525">
                <a:solidFill>
                  <a:srgbClr val="FF9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 des spectacles live</c:v>
                </c:pt>
                <c:pt idx="1">
                  <c:v>Des concerts de musique (hors opéra et musique classique)</c:v>
                </c:pt>
                <c:pt idx="2">
                  <c:v>Des spectacles d'humour (spectacles comiques / One man shows</c:v>
                </c:pt>
                <c:pt idx="3">
                  <c:v>Des comédies musicales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35</c:v>
                </c:pt>
                <c:pt idx="1">
                  <c:v>27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13D-4582-851D-893AD02D0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951152"/>
        <c:axId val="240956592"/>
      </c:lineChart>
      <c:catAx>
        <c:axId val="24095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0956592"/>
        <c:crosses val="autoZero"/>
        <c:auto val="1"/>
        <c:lblAlgn val="ctr"/>
        <c:lblOffset val="100"/>
        <c:noMultiLvlLbl val="0"/>
      </c:catAx>
      <c:valAx>
        <c:axId val="240956592"/>
        <c:scaling>
          <c:orientation val="minMax"/>
          <c:max val="6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095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00893549152505"/>
          <c:y val="3.0151685517494784E-2"/>
          <c:w val="0.48242234289288577"/>
          <c:h val="0.93825397633645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Variable</c:v>
                </c:pt>
              </c:strCache>
            </c:strRef>
          </c:tx>
          <c:spPr>
            <a:solidFill>
              <a:srgbClr val="135257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D0CECE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8-4AE4-A1EA-B24BF00B11A6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28-4AE4-A1EA-B24BF00B11A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0CEC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428-4AE4-A1EA-B24BF00B1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35257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Pour ressentir des émotions ou vivre quelque chose d’exceptionnel</c:v>
                </c:pt>
                <c:pt idx="1">
                  <c:v>Pour partager ces moments avec des amis, des membres de votre famille </c:v>
                </c:pt>
                <c:pt idx="2">
                  <c:v>Pour vous changer les idées</c:v>
                </c:pt>
                <c:pt idx="3">
                  <c:v>Pour découvrir de nouveaux artistes, de nouvelles œuvres </c:v>
                </c:pt>
                <c:pt idx="4">
                  <c:v>Pour approfondir votre connaissance d’un artiste et de son univers</c:v>
                </c:pt>
                <c:pt idx="5">
                  <c:v>Pour « être à la page », à la pointe de l’actualité culturelle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55</c:v>
                </c:pt>
                <c:pt idx="1">
                  <c:v>54</c:v>
                </c:pt>
                <c:pt idx="2">
                  <c:v>47</c:v>
                </c:pt>
                <c:pt idx="3">
                  <c:v>27</c:v>
                </c:pt>
                <c:pt idx="4">
                  <c:v>20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28-4AE4-A1EA-B24BF00B1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023877504"/>
        <c:axId val="2023878048"/>
      </c:barChart>
      <c:valAx>
        <c:axId val="202387804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23877504"/>
        <c:crosses val="autoZero"/>
        <c:crossBetween val="between"/>
      </c:valAx>
      <c:catAx>
        <c:axId val="2023877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387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91374938790989"/>
          <c:y val="3.1213114915260701E-2"/>
          <c:w val="0.59153798127363266"/>
          <c:h val="0.877133792231661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Oui, tout à fait</c:v>
                </c:pt>
              </c:strCache>
            </c:strRef>
          </c:tx>
          <c:spPr>
            <a:solidFill>
              <a:srgbClr val="6FBF4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Propose des spectacles pour tous les publics</c:v>
                </c:pt>
                <c:pt idx="1">
                  <c:v>Propose des spectacles variés</c:v>
                </c:pt>
                <c:pt idx="2">
                  <c:v>Propose des spectacles de qualité</c:v>
                </c:pt>
                <c:pt idx="3">
                  <c:v>Est dynamique</c:v>
                </c:pt>
                <c:pt idx="4">
                  <c:v>Evolue avec son temps</c:v>
                </c:pt>
                <c:pt idx="5">
                  <c:v>Permet de lutter contre l'ambiance de crise</c:v>
                </c:pt>
                <c:pt idx="6">
                  <c:v>Propose des tarifs accessibles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28</c:v>
                </c:pt>
                <c:pt idx="1">
                  <c:v>26</c:v>
                </c:pt>
                <c:pt idx="2">
                  <c:v>24</c:v>
                </c:pt>
                <c:pt idx="3">
                  <c:v>21</c:v>
                </c:pt>
                <c:pt idx="4">
                  <c:v>20</c:v>
                </c:pt>
                <c:pt idx="5">
                  <c:v>15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1-45FF-9C42-11541B63BC5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Oui, plutôt</c:v>
                </c:pt>
              </c:strCache>
            </c:strRef>
          </c:tx>
          <c:spPr>
            <a:solidFill>
              <a:srgbClr val="A9D48D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Propose des spectacles pour tous les publics</c:v>
                </c:pt>
                <c:pt idx="1">
                  <c:v>Propose des spectacles variés</c:v>
                </c:pt>
                <c:pt idx="2">
                  <c:v>Propose des spectacles de qualité</c:v>
                </c:pt>
                <c:pt idx="3">
                  <c:v>Est dynamique</c:v>
                </c:pt>
                <c:pt idx="4">
                  <c:v>Evolue avec son temps</c:v>
                </c:pt>
                <c:pt idx="5">
                  <c:v>Permet de lutter contre l'ambiance de crise</c:v>
                </c:pt>
                <c:pt idx="6">
                  <c:v>Propose des tarifs accessibles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57</c:v>
                </c:pt>
                <c:pt idx="1">
                  <c:v>59</c:v>
                </c:pt>
                <c:pt idx="2">
                  <c:v>60</c:v>
                </c:pt>
                <c:pt idx="3">
                  <c:v>61</c:v>
                </c:pt>
                <c:pt idx="4">
                  <c:v>60</c:v>
                </c:pt>
                <c:pt idx="5">
                  <c:v>50</c:v>
                </c:pt>
                <c:pt idx="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1-45FF-9C42-11541B63BC5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Non, plutôt pas</c:v>
                </c:pt>
              </c:strCache>
            </c:strRef>
          </c:tx>
          <c:spPr>
            <a:solidFill>
              <a:srgbClr val="F6988E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Propose des spectacles pour tous les publics</c:v>
                </c:pt>
                <c:pt idx="1">
                  <c:v>Propose des spectacles variés</c:v>
                </c:pt>
                <c:pt idx="2">
                  <c:v>Propose des spectacles de qualité</c:v>
                </c:pt>
                <c:pt idx="3">
                  <c:v>Est dynamique</c:v>
                </c:pt>
                <c:pt idx="4">
                  <c:v>Evolue avec son temps</c:v>
                </c:pt>
                <c:pt idx="5">
                  <c:v>Permet de lutter contre l'ambiance de crise</c:v>
                </c:pt>
                <c:pt idx="6">
                  <c:v>Propose des tarifs accessibles</c:v>
                </c:pt>
              </c:strCache>
            </c:strRef>
          </c:cat>
          <c:val>
            <c:numRef>
              <c:f>Feuil1!$D$2:$D$8</c:f>
              <c:numCache>
                <c:formatCode>General</c:formatCode>
                <c:ptCount val="7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11</c:v>
                </c:pt>
                <c:pt idx="4">
                  <c:v>12</c:v>
                </c:pt>
                <c:pt idx="5">
                  <c:v>24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81-45FF-9C42-11541B63BC5E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Non, pas du tout</c:v>
                </c:pt>
              </c:strCache>
            </c:strRef>
          </c:tx>
          <c:spPr>
            <a:solidFill>
              <a:srgbClr val="F05559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Propose des spectacles pour tous les publics</c:v>
                </c:pt>
                <c:pt idx="1">
                  <c:v>Propose des spectacles variés</c:v>
                </c:pt>
                <c:pt idx="2">
                  <c:v>Propose des spectacles de qualité</c:v>
                </c:pt>
                <c:pt idx="3">
                  <c:v>Est dynamique</c:v>
                </c:pt>
                <c:pt idx="4">
                  <c:v>Evolue avec son temps</c:v>
                </c:pt>
                <c:pt idx="5">
                  <c:v>Permet de lutter contre l'ambiance de crise</c:v>
                </c:pt>
                <c:pt idx="6">
                  <c:v>Propose des tarifs accessibles</c:v>
                </c:pt>
              </c:strCache>
            </c:strRef>
          </c:cat>
          <c:val>
            <c:numRef>
              <c:f>Feuil1!$E$2:$E$8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10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81-45FF-9C42-11541B63BC5E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rgbClr val="D0CECE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Propose des spectacles pour tous les publics</c:v>
                </c:pt>
                <c:pt idx="1">
                  <c:v>Propose des spectacles variés</c:v>
                </c:pt>
                <c:pt idx="2">
                  <c:v>Propose des spectacles de qualité</c:v>
                </c:pt>
                <c:pt idx="3">
                  <c:v>Est dynamique</c:v>
                </c:pt>
                <c:pt idx="4">
                  <c:v>Evolue avec son temps</c:v>
                </c:pt>
                <c:pt idx="5">
                  <c:v>Permet de lutter contre l'ambiance de crise</c:v>
                </c:pt>
                <c:pt idx="6">
                  <c:v>Propose des tarifs accessibles</c:v>
                </c:pt>
              </c:strCache>
            </c:strRef>
          </c:cat>
          <c:val>
            <c:numRef>
              <c:f>Feuil1!$F$2:$F$8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81-45FF-9C42-11541B63B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2022872720"/>
        <c:axId val="2022866736"/>
      </c:barChart>
      <c:catAx>
        <c:axId val="2022872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2866736"/>
        <c:crosses val="autoZero"/>
        <c:auto val="1"/>
        <c:lblAlgn val="ctr"/>
        <c:lblOffset val="100"/>
        <c:noMultiLvlLbl val="0"/>
      </c:catAx>
      <c:valAx>
        <c:axId val="20228667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02287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6FBF4A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A9D48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6988E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05559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"/>
          <c:y val="0.93435783624297331"/>
          <c:w val="1"/>
          <c:h val="5.0035606299396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16983068740557"/>
          <c:y val="3.1213114915260701E-2"/>
          <c:w val="0.59036532169128431"/>
          <c:h val="0.87713379223166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Oui, plusieurs fois</c:v>
                </c:pt>
              </c:strCache>
            </c:strRef>
          </c:tx>
          <c:spPr>
            <a:solidFill>
              <a:srgbClr val="6FBF4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Offert une place de spectacle en cadeau à un membre de votre famille</c:v>
                </c:pt>
                <c:pt idx="1">
                  <c:v>Offert une place de spectacle en cadeau à un ami</c:v>
                </c:pt>
                <c:pt idx="2">
                  <c:v>Offert une place de spectacle en cadeau à un collègue de travail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50</c:v>
                </c:pt>
                <c:pt idx="1">
                  <c:v>36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F8-4BB6-8541-EF43DDACE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239103888"/>
        <c:axId val="239110960"/>
      </c:barChart>
      <c:catAx>
        <c:axId val="239103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9110960"/>
        <c:crosses val="autoZero"/>
        <c:auto val="1"/>
        <c:lblAlgn val="ctr"/>
        <c:lblOffset val="100"/>
        <c:noMultiLvlLbl val="0"/>
      </c:catAx>
      <c:valAx>
        <c:axId val="23911096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3910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8160602868259"/>
          <c:y val="0.10713710126585278"/>
          <c:w val="0.54839767271472539"/>
          <c:h val="0.576322082625275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Reçu une place de spectacle en cadeau</c:v>
                </c:pt>
              </c:strCache>
            </c:strRef>
          </c:tx>
          <c:spPr>
            <a:solidFill>
              <a:srgbClr val="6FBF4A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FBF4A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4D-442E-AE98-F28C5619EBD5}"/>
              </c:ext>
            </c:extLst>
          </c:dPt>
          <c:dPt>
            <c:idx val="1"/>
            <c:bubble3D val="0"/>
            <c:spPr>
              <a:solidFill>
                <a:srgbClr val="A9D48D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1AD-4D2B-9802-C9646FDF7519}"/>
              </c:ext>
            </c:extLst>
          </c:dPt>
          <c:dPt>
            <c:idx val="2"/>
            <c:bubble3D val="0"/>
            <c:spPr>
              <a:solidFill>
                <a:srgbClr val="F0555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AD-4D2B-9802-C9646FDF75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Oui, plusieurs fois</c:v>
                </c:pt>
                <c:pt idx="1">
                  <c:v>Oui, une fois</c:v>
                </c:pt>
                <c:pt idx="2">
                  <c:v>Non, jamais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22</c:v>
                </c:pt>
                <c:pt idx="1">
                  <c:v>27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C-4B49-A83D-B5311649E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A9D48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05559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8.4149139530838732E-2"/>
          <c:y val="0.74436753577023618"/>
          <c:w val="0.49874482318850716"/>
          <c:h val="0.16167149444750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A0FD2AB3-75AB-40AB-A124-85D95981696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74D853B6-6063-4EEA-92B6-107C2B8FF25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EE4DB0FC-C7BA-F441-B6B8-68BC08DD560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34DCB07E-5FF2-ED4E-B4E9-CC92D0CF0C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B07E-5FF2-ED4E-B4E9-CC92D0CF0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5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Relationship Id="rId1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7057"/>
            <a:ext cx="9144000" cy="446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462452"/>
            <a:ext cx="9144000" cy="446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0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Whit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5" y="0"/>
            <a:ext cx="9144000" cy="6858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5128" y="2883244"/>
            <a:ext cx="6268094" cy="469768"/>
          </a:xfrm>
          <a:prstGeom prst="rect">
            <a:avLst/>
          </a:prstGeom>
          <a:effectLst/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rgbClr val="70BF4A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55128" y="3364277"/>
            <a:ext cx="6268094" cy="433365"/>
          </a:xfrm>
          <a:prstGeom prst="rect">
            <a:avLst/>
          </a:prstGeom>
          <a:effectLst/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rgbClr val="0B5258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801142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5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5128" y="2883244"/>
            <a:ext cx="6268094" cy="46976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rgbClr val="70BF4A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55128" y="3364277"/>
            <a:ext cx="6268094" cy="43336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rgbClr val="0B5258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0610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Photo A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4962" y="2875005"/>
            <a:ext cx="6094563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>
                  <a:outerShdw blurRad="266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734962" y="3364066"/>
            <a:ext cx="6094563" cy="483003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395237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Photo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4962" y="2875005"/>
            <a:ext cx="6094563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946951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hoto A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"/>
            <a:ext cx="9143999" cy="6857999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4962" y="2875005"/>
            <a:ext cx="6094563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>
                  <a:outerShdw blurRad="266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734962" y="3364066"/>
            <a:ext cx="6094563" cy="483003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5472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hoto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98"/>
            <a:ext cx="9143999" cy="6857999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4962" y="2875005"/>
            <a:ext cx="6094563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1030821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hoto B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18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4962" y="2875005"/>
            <a:ext cx="6094563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734962" y="3364066"/>
            <a:ext cx="6094563" cy="483003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685382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h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18"/>
            <a:ext cx="9144000" cy="6858000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4962" y="2875005"/>
            <a:ext cx="6094563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1047875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hoto C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17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4962" y="2875005"/>
            <a:ext cx="6094563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734962" y="3364066"/>
            <a:ext cx="6094563" cy="483003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7963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hot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17"/>
            <a:ext cx="9144000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4962" y="2875005"/>
            <a:ext cx="6094563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800209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3" y="2268812"/>
            <a:ext cx="7455742" cy="23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 dir="r"/>
      </p:transition>
    </mc:Choice>
    <mc:Fallback xmlns="">
      <p:transition spd="slow" advTm="2000">
        <p:wipe dir="r"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1452"/>
            <a:ext cx="843951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7246" y="1304144"/>
            <a:ext cx="8450390" cy="4690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7245" y="721844"/>
            <a:ext cx="8450390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83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7246" y="1354412"/>
            <a:ext cx="8450390" cy="46399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1452"/>
            <a:ext cx="843951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336335" y="826264"/>
            <a:ext cx="8450390" cy="30570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91440" rIns="91440" bIns="9144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cap="none" spc="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Question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3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1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91458" y="246447"/>
            <a:ext cx="319566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1591459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1176722" y="246447"/>
            <a:ext cx="319566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176723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761984" y="246447"/>
            <a:ext cx="319566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761985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347245" y="246447"/>
            <a:ext cx="319566" cy="319566"/>
          </a:xfrm>
          <a:prstGeom prst="ellipse">
            <a:avLst/>
          </a:prstGeom>
          <a:solidFill>
            <a:srgbClr val="70BF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921078"/>
            <a:ext cx="843951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7246" y="1940059"/>
            <a:ext cx="8450390" cy="4054341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28650" indent="-17145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5850" indent="-17145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543050" indent="-17145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00250" indent="-17145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7245" y="1291470"/>
            <a:ext cx="8450390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347246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 flipH="1">
            <a:off x="2002021" y="246445"/>
            <a:ext cx="326307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002020" y="250312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5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2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921078"/>
            <a:ext cx="843951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7246" y="1940059"/>
            <a:ext cx="8450390" cy="4054341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7245" y="1291470"/>
            <a:ext cx="8450390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1591458" y="246447"/>
            <a:ext cx="319566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1591459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176722" y="246447"/>
            <a:ext cx="319566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176723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761984" y="246447"/>
            <a:ext cx="319566" cy="319566"/>
          </a:xfrm>
          <a:prstGeom prst="ellipse">
            <a:avLst/>
          </a:prstGeom>
          <a:solidFill>
            <a:srgbClr val="00A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761985" y="246446"/>
            <a:ext cx="319565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347245" y="246447"/>
            <a:ext cx="319566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347246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26" name="Oval 25"/>
          <p:cNvSpPr/>
          <p:nvPr userDrawn="1"/>
        </p:nvSpPr>
        <p:spPr>
          <a:xfrm flipH="1">
            <a:off x="2002021" y="246445"/>
            <a:ext cx="326307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002020" y="250312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39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3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921078"/>
            <a:ext cx="843951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7246" y="1940059"/>
            <a:ext cx="8450390" cy="4054341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7245" y="1291470"/>
            <a:ext cx="8450390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1591458" y="246447"/>
            <a:ext cx="319566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1591459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176722" y="246447"/>
            <a:ext cx="319566" cy="319566"/>
          </a:xfrm>
          <a:prstGeom prst="ellipse">
            <a:avLst/>
          </a:prstGeom>
          <a:solidFill>
            <a:srgbClr val="0EA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176723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761984" y="246447"/>
            <a:ext cx="319566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761985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347245" y="246447"/>
            <a:ext cx="319566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347245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26" name="Oval 25"/>
          <p:cNvSpPr/>
          <p:nvPr userDrawn="1"/>
        </p:nvSpPr>
        <p:spPr>
          <a:xfrm flipH="1">
            <a:off x="2002021" y="246445"/>
            <a:ext cx="326307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002020" y="250312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93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4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921078"/>
            <a:ext cx="843951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7246" y="1940059"/>
            <a:ext cx="8450390" cy="4054341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7245" y="1291470"/>
            <a:ext cx="8450390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1591458" y="246447"/>
            <a:ext cx="319566" cy="319566"/>
          </a:xfrm>
          <a:prstGeom prst="ellipse">
            <a:avLst/>
          </a:prstGeom>
          <a:solidFill>
            <a:srgbClr val="0581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1591459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176722" y="246447"/>
            <a:ext cx="319566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176723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761984" y="246447"/>
            <a:ext cx="319566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761985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347245" y="246447"/>
            <a:ext cx="319566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349277" y="246072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26" name="Oval 25"/>
          <p:cNvSpPr/>
          <p:nvPr userDrawn="1"/>
        </p:nvSpPr>
        <p:spPr>
          <a:xfrm flipH="1">
            <a:off x="2002021" y="246445"/>
            <a:ext cx="326307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002020" y="250312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54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 Progress 4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921078"/>
            <a:ext cx="843951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7246" y="1940059"/>
            <a:ext cx="8450390" cy="4054341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7245" y="1291470"/>
            <a:ext cx="8450390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1591458" y="246447"/>
            <a:ext cx="319566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1591459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176722" y="246447"/>
            <a:ext cx="319566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176723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761984" y="246447"/>
            <a:ext cx="319566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761985" y="246446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347245" y="246447"/>
            <a:ext cx="319566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349277" y="246072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26" name="Oval 25"/>
          <p:cNvSpPr/>
          <p:nvPr userDrawn="1"/>
        </p:nvSpPr>
        <p:spPr>
          <a:xfrm flipH="1">
            <a:off x="2002021" y="246445"/>
            <a:ext cx="326307" cy="319567"/>
          </a:xfrm>
          <a:prstGeom prst="ellipse">
            <a:avLst/>
          </a:prstGeom>
          <a:solidFill>
            <a:srgbClr val="0C69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002020" y="250312"/>
            <a:ext cx="319566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11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1452"/>
            <a:ext cx="8450390" cy="62766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7245" y="1304143"/>
            <a:ext cx="8450390" cy="46902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6" y="355657"/>
            <a:ext cx="6659611" cy="3548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7246" y="1336553"/>
            <a:ext cx="8450390" cy="46578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7246" y="726050"/>
            <a:ext cx="6650928" cy="27439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92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527141" y="351452"/>
            <a:ext cx="7270495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527141" y="1347633"/>
            <a:ext cx="7270494" cy="46467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1527140" y="721844"/>
            <a:ext cx="7270495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2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618" r="41523"/>
          <a:stretch/>
        </p:blipFill>
        <p:spPr>
          <a:xfrm>
            <a:off x="3624697" y="0"/>
            <a:ext cx="5528095" cy="366160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59688" y="4719038"/>
            <a:ext cx="843671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59688" y="4972331"/>
            <a:ext cx="843671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rgbClr val="0245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59688" y="5409536"/>
            <a:ext cx="843671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rgbClr val="0245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Email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9688" y="5838356"/>
            <a:ext cx="575749" cy="0"/>
          </a:xfrm>
          <a:prstGeom prst="line">
            <a:avLst/>
          </a:prstGeom>
          <a:ln>
            <a:solidFill>
              <a:srgbClr val="6FBE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65840" y="6060514"/>
            <a:ext cx="843671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rgbClr val="0245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7245" y="6473188"/>
            <a:ext cx="8450390" cy="21643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5" y="786019"/>
            <a:ext cx="1815823" cy="568958"/>
          </a:xfrm>
          <a:prstGeom prst="rect">
            <a:avLst/>
          </a:prstGeom>
        </p:spPr>
      </p:pic>
      <p:sp>
        <p:nvSpPr>
          <p:cNvPr id="2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65840" y="3219813"/>
            <a:ext cx="8406498" cy="4061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4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TITLE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365840" y="3635127"/>
            <a:ext cx="8406498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800" b="0" i="0" kern="0" cap="none" spc="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SUBTITLE GOES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65840" y="2488718"/>
            <a:ext cx="2377359" cy="6307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365840" y="3918514"/>
            <a:ext cx="8406498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82884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674726" y="1304145"/>
            <a:ext cx="4122909" cy="4690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42652"/>
            <a:ext cx="8450390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347245" y="713044"/>
            <a:ext cx="8450389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5" y="1334971"/>
            <a:ext cx="4164012" cy="46894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674726" y="1304145"/>
            <a:ext cx="4122909" cy="470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9185"/>
            <a:ext cx="8450390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5" y="1334971"/>
            <a:ext cx="4164012" cy="46894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58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960108" y="1338937"/>
            <a:ext cx="3143425" cy="46679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1452"/>
            <a:ext cx="675628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347245" y="721844"/>
            <a:ext cx="67562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5" y="1336553"/>
            <a:ext cx="3454734" cy="46878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27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949761" y="1338940"/>
            <a:ext cx="3847873" cy="46679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527141" y="351452"/>
            <a:ext cx="7270495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1527140" y="721844"/>
            <a:ext cx="7270495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1527140" y="1336553"/>
            <a:ext cx="3278539" cy="46878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78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47245" y="1304144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507144" y="1314815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738357" y="1304144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994999" y="1304144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493953" y="3165308"/>
            <a:ext cx="1779561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ym typeface="Georgia" charset="0"/>
              </a:rPr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736488" y="3154639"/>
            <a:ext cx="1790367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ym typeface="Georgia" charset="0"/>
              </a:rPr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94999" y="3154639"/>
            <a:ext cx="179036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ym typeface="Georgia" charset="0"/>
              </a:rPr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46806" y="3165308"/>
            <a:ext cx="1779561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ym typeface="Georgia" charset="0"/>
              </a:rPr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0385"/>
            <a:ext cx="8450390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7246" y="720777"/>
            <a:ext cx="8450390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A"/>
              </a:buClr>
              <a:buSzTx/>
              <a:buFont typeface="Arial" charset="0"/>
              <a:buNone/>
              <a:tabLst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23686" y="4061444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2483585" y="4072115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714798" y="4061444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6971440" y="4061444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79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49146" y="1297283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509045" y="1307954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740258" y="1297283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996900" y="1297283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495854" y="3158447"/>
            <a:ext cx="1779561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738389" y="3147778"/>
            <a:ext cx="1790367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96900" y="3147778"/>
            <a:ext cx="179036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48707" y="3158447"/>
            <a:ext cx="1779561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1452"/>
            <a:ext cx="8450390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42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49146" y="2287305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509045" y="2297976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740258" y="2287305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996900" y="2287305"/>
            <a:ext cx="178992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495854" y="4282939"/>
            <a:ext cx="1779561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738389" y="4272270"/>
            <a:ext cx="1790367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96900" y="4272270"/>
            <a:ext cx="179036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ym typeface="Georgia" charset="0"/>
              </a:rPr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48707" y="4282939"/>
            <a:ext cx="1779561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9466"/>
            <a:ext cx="683248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7246" y="729858"/>
            <a:ext cx="6832488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A"/>
              </a:buClr>
              <a:buSzTx/>
              <a:buFont typeface="Arial" charset="0"/>
              <a:buNone/>
              <a:tabLst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92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411850" y="1936501"/>
            <a:ext cx="1647396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298015" y="1928485"/>
            <a:ext cx="1633436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153525" y="1936501"/>
            <a:ext cx="164366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531171" y="1920352"/>
            <a:ext cx="1633436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11849" y="3914641"/>
            <a:ext cx="1647395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298015" y="3903970"/>
            <a:ext cx="1633436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7153525" y="3903970"/>
            <a:ext cx="164410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1527141" y="3914641"/>
            <a:ext cx="1637463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527141" y="351341"/>
            <a:ext cx="7270495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1527140" y="721733"/>
            <a:ext cx="7270495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47246" y="5656370"/>
            <a:ext cx="8450390" cy="3380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5" y="351452"/>
            <a:ext cx="8439480" cy="508515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46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47246" y="5515376"/>
            <a:ext cx="6900222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5" y="362532"/>
            <a:ext cx="6569194" cy="50135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65840" y="3219813"/>
            <a:ext cx="8406498" cy="4061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4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TITLE GOES HERE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5840" y="3635127"/>
            <a:ext cx="8406498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8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SUBTITLE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65840" y="2488718"/>
            <a:ext cx="2377359" cy="6307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71659" y="4655538"/>
            <a:ext cx="840068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71659" y="4908831"/>
            <a:ext cx="840068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71659" y="5346036"/>
            <a:ext cx="840068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Email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1658" y="5240020"/>
            <a:ext cx="575749" cy="0"/>
          </a:xfrm>
          <a:prstGeom prst="line">
            <a:avLst/>
          </a:prstGeom>
          <a:ln>
            <a:solidFill>
              <a:srgbClr val="6FBE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371658" y="5593322"/>
            <a:ext cx="840068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71658" y="5805815"/>
            <a:ext cx="840068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7245" y="6473188"/>
            <a:ext cx="8450390" cy="21643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620">
            <a:off x="3418562" y="-6522183"/>
            <a:ext cx="9453528" cy="10064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0" y="789376"/>
            <a:ext cx="1797228" cy="563132"/>
          </a:xfrm>
          <a:prstGeom prst="rect">
            <a:avLst/>
          </a:prstGeom>
        </p:spPr>
      </p:pic>
      <p:sp>
        <p:nvSpPr>
          <p:cNvPr id="2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65840" y="3918514"/>
            <a:ext cx="8406498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147109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527140" y="5515376"/>
            <a:ext cx="7270496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1527140" y="362532"/>
            <a:ext cx="7259585" cy="49750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02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8695"/>
            <a:ext cx="8450390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7246" y="729087"/>
            <a:ext cx="8450390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5" y="1334971"/>
            <a:ext cx="8450390" cy="46894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60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5" y="1334971"/>
            <a:ext cx="8450390" cy="46894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  <p:sp>
        <p:nvSpPr>
          <p:cNvPr id="15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1452"/>
            <a:ext cx="843951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336335" y="826264"/>
            <a:ext cx="8450390" cy="30570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91440" rIns="91440" bIns="9144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cap="none" spc="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Question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25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8695"/>
            <a:ext cx="8450390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5" y="1334971"/>
            <a:ext cx="8450390" cy="46894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73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1452"/>
            <a:ext cx="6840956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7246" y="721844"/>
            <a:ext cx="6840956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4" y="1336552"/>
            <a:ext cx="6840957" cy="46878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31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527141" y="351452"/>
            <a:ext cx="727049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1527140" y="721844"/>
            <a:ext cx="7270495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1527140" y="1336552"/>
            <a:ext cx="7259585" cy="46878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325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F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47246" y="351452"/>
            <a:ext cx="8450390" cy="6276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5" y="1304144"/>
            <a:ext cx="4114024" cy="472030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672701" y="1304144"/>
            <a:ext cx="4114024" cy="472030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31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F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3953933" y="893774"/>
            <a:ext cx="3378088" cy="512273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47245" y="362532"/>
            <a:ext cx="6934087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5" y="893774"/>
            <a:ext cx="3378088" cy="512273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60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F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527140" y="347915"/>
            <a:ext cx="7270495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1527140" y="873149"/>
            <a:ext cx="3557565" cy="514336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add media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8" hasCustomPrompt="1"/>
          </p:nvPr>
        </p:nvSpPr>
        <p:spPr>
          <a:xfrm>
            <a:off x="5240070" y="873149"/>
            <a:ext cx="3557565" cy="514336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01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6" y="1298272"/>
            <a:ext cx="4114024" cy="42598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47245" y="5694500"/>
            <a:ext cx="4082006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38764" y="5694500"/>
            <a:ext cx="4058872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1452"/>
            <a:ext cx="810301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347246" y="721844"/>
            <a:ext cx="8092344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21" name="Content Placeholder 4"/>
          <p:cNvSpPr>
            <a:spLocks noGrp="1"/>
          </p:cNvSpPr>
          <p:nvPr>
            <p:ph sz="quarter" idx="30" hasCustomPrompt="1"/>
          </p:nvPr>
        </p:nvSpPr>
        <p:spPr>
          <a:xfrm>
            <a:off x="4738764" y="1298271"/>
            <a:ext cx="4047961" cy="42598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0" y="0"/>
            <a:ext cx="9144000" cy="6858000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1452"/>
            <a:ext cx="6378020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47247" y="1304145"/>
            <a:ext cx="6161129" cy="4690255"/>
          </a:xfrm>
        </p:spPr>
        <p:txBody>
          <a:bodyPr/>
          <a:lstStyle>
            <a:lvl1pPr marL="236538" indent="-236538">
              <a:buFont typeface="Arial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</p:spTree>
    <p:extLst>
      <p:ext uri="{BB962C8B-B14F-4D97-AF65-F5344CB8AC3E}">
        <p14:creationId xmlns:p14="http://schemas.microsoft.com/office/powerpoint/2010/main" val="6999494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47245" y="5694500"/>
            <a:ext cx="4082006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38764" y="5694500"/>
            <a:ext cx="4058872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1452"/>
            <a:ext cx="8103017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7246" y="1298272"/>
            <a:ext cx="4082006" cy="42598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38764" y="1298272"/>
            <a:ext cx="4082006" cy="42598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307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47245" y="5694500"/>
            <a:ext cx="3420358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898232" y="5694500"/>
            <a:ext cx="3340768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46652"/>
            <a:ext cx="6891755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347246" y="717044"/>
            <a:ext cx="688267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46149" y="1336552"/>
            <a:ext cx="3421454" cy="422156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0" hasCustomPrompt="1"/>
          </p:nvPr>
        </p:nvSpPr>
        <p:spPr>
          <a:xfrm>
            <a:off x="3898232" y="1336552"/>
            <a:ext cx="3340768" cy="422156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20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1527139" y="1336553"/>
            <a:ext cx="3545643" cy="41667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add media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527140" y="5694500"/>
            <a:ext cx="3545642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5266267" y="5694500"/>
            <a:ext cx="3531367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527141" y="359466"/>
            <a:ext cx="7270495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1527140" y="729858"/>
            <a:ext cx="7270495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5266267" y="1336553"/>
            <a:ext cx="3545643" cy="41667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29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hodology Template Icon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520353" y="1302967"/>
            <a:ext cx="7277283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66388" y="357610"/>
            <a:ext cx="675628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Methodology Template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366388" y="728002"/>
            <a:ext cx="67562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Commentary on goal and protocols.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20353" y="2445432"/>
            <a:ext cx="7277283" cy="82280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520352" y="3562019"/>
            <a:ext cx="7277283" cy="822799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Third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539496" y="4704484"/>
            <a:ext cx="7277283" cy="822799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Fourth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10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hodology Solutions Icon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2" y="1054241"/>
            <a:ext cx="1363578" cy="1369053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3" y="2274853"/>
            <a:ext cx="1422616" cy="1428329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361" y="4775352"/>
            <a:ext cx="1407060" cy="1412711"/>
          </a:xfrm>
          <a:prstGeom prst="rect">
            <a:avLst/>
          </a:prstGeom>
          <a:noFill/>
        </p:spPr>
      </p:pic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6391"/>
            <a:ext cx="675628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Methodology Template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520353" y="1232491"/>
            <a:ext cx="7277283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PowerSuite</a:t>
            </a:r>
            <a:endParaRPr lang="en-US" dirty="0"/>
          </a:p>
          <a:p>
            <a:pPr lvl="0"/>
            <a:r>
              <a:rPr lang="en-US" dirty="0"/>
              <a:t>We conducted research using our proprietary tool, </a:t>
            </a:r>
            <a:r>
              <a:rPr lang="en-US" dirty="0" err="1"/>
              <a:t>PowerSuite</a:t>
            </a:r>
            <a:r>
              <a:rPr lang="en-US" dirty="0"/>
              <a:t> to provide XYZ results...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520353" y="2523295"/>
            <a:ext cx="7277283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Employee research</a:t>
            </a:r>
          </a:p>
          <a:p>
            <a:pPr lvl="0"/>
            <a:r>
              <a:rPr lang="en-US" dirty="0"/>
              <a:t>We conducted employee research…</a:t>
            </a:r>
          </a:p>
          <a:p>
            <a:pPr lvl="0"/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520352" y="3814099"/>
            <a:ext cx="7277283" cy="822798"/>
          </a:xfrm>
        </p:spPr>
        <p:txBody>
          <a:bodyPr anchor="t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Stakeholder Relationships</a:t>
            </a:r>
          </a:p>
          <a:p>
            <a:pPr lvl="0"/>
            <a:r>
              <a:rPr lang="en-US" dirty="0"/>
              <a:t>We conducted stakeholder relationship analytics…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509442" y="5104902"/>
            <a:ext cx="7277283" cy="822798"/>
          </a:xfrm>
        </p:spPr>
        <p:txBody>
          <a:bodyPr anchor="t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Branding &amp; Communications</a:t>
            </a:r>
          </a:p>
          <a:p>
            <a:pPr lvl="0"/>
            <a:r>
              <a:rPr lang="en-US" dirty="0"/>
              <a:t>We determined branding &amp; communications strategies…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102" y="3554741"/>
            <a:ext cx="1363578" cy="1369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211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Learning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319530" y="5119710"/>
            <a:ext cx="822798" cy="822798"/>
          </a:xfrm>
          <a:prstGeom prst="ellipse">
            <a:avLst/>
          </a:prstGeom>
          <a:solidFill>
            <a:srgbClr val="0581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319531" y="5119709"/>
            <a:ext cx="822798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319529" y="3849474"/>
            <a:ext cx="822798" cy="822798"/>
          </a:xfrm>
          <a:prstGeom prst="ellipse">
            <a:avLst/>
          </a:prstGeom>
          <a:solidFill>
            <a:srgbClr val="0EA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319530" y="3849473"/>
            <a:ext cx="822798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319530" y="2594189"/>
            <a:ext cx="822798" cy="822798"/>
          </a:xfrm>
          <a:prstGeom prst="ellipse">
            <a:avLst/>
          </a:prstGeom>
          <a:solidFill>
            <a:srgbClr val="00A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319531" y="2594188"/>
            <a:ext cx="822798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319529" y="1304145"/>
            <a:ext cx="822798" cy="822798"/>
          </a:xfrm>
          <a:prstGeom prst="ellipse">
            <a:avLst/>
          </a:prstGeom>
          <a:solidFill>
            <a:srgbClr val="70BF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1452"/>
            <a:ext cx="6756288" cy="62766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Key </a:t>
            </a:r>
            <a:r>
              <a:rPr lang="en-US" dirty="0" err="1"/>
              <a:t>Learnings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520353" y="1323953"/>
            <a:ext cx="7277283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20352" y="2589205"/>
            <a:ext cx="7277283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520351" y="3854457"/>
            <a:ext cx="7277283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520351" y="5119710"/>
            <a:ext cx="7277283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319530" y="1304144"/>
            <a:ext cx="822798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6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0" y="0"/>
            <a:ext cx="9144000" cy="6858000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3457"/>
            <a:ext cx="6378020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chemeClr val="bg1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Summary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7247" y="1304145"/>
            <a:ext cx="6289528" cy="4690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7245" y="723849"/>
            <a:ext cx="6386236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bg1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Summary Subtitle</a:t>
            </a:r>
          </a:p>
        </p:txBody>
      </p:sp>
    </p:spTree>
    <p:extLst>
      <p:ext uri="{BB962C8B-B14F-4D97-AF65-F5344CB8AC3E}">
        <p14:creationId xmlns:p14="http://schemas.microsoft.com/office/powerpoint/2010/main" val="20289371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7" t="763" r="1"/>
          <a:stretch/>
        </p:blipFill>
        <p:spPr>
          <a:xfrm>
            <a:off x="-12390" y="342"/>
            <a:ext cx="9154510" cy="6868511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65840" y="3319395"/>
            <a:ext cx="237154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5291239" y="3319395"/>
            <a:ext cx="3481099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65840" y="3655848"/>
            <a:ext cx="4173604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629849" y="3655848"/>
            <a:ext cx="4142489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823410" y="3319395"/>
            <a:ext cx="237154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365840" y="4203028"/>
            <a:ext cx="237154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2823410" y="4203028"/>
            <a:ext cx="237154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5291239" y="4203028"/>
            <a:ext cx="3481099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358291" y="4533084"/>
            <a:ext cx="4179423" cy="21201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4629849" y="4533084"/>
            <a:ext cx="4142489" cy="21201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379208" y="5078993"/>
            <a:ext cx="237154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2836778" y="5078993"/>
            <a:ext cx="2371540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5304607" y="5078993"/>
            <a:ext cx="3467731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371659" y="5414988"/>
            <a:ext cx="4179423" cy="21201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4635201" y="5414988"/>
            <a:ext cx="4137137" cy="21538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347245" y="2353836"/>
            <a:ext cx="8393718" cy="40619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29" y="6390315"/>
            <a:ext cx="2453370" cy="1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44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ution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569" y="2675908"/>
            <a:ext cx="1610630" cy="1617098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017" y="2675908"/>
            <a:ext cx="1610630" cy="1617098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21" y="2675908"/>
            <a:ext cx="1610630" cy="1617098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464" y="2675908"/>
            <a:ext cx="1610630" cy="1617098"/>
          </a:xfrm>
          <a:prstGeom prst="rect">
            <a:avLst/>
          </a:prstGeom>
          <a:noFill/>
        </p:spPr>
      </p:pic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5779"/>
            <a:ext cx="6756288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Solutions 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347245" y="726171"/>
            <a:ext cx="67562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Solutions Subtitle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332" y="2393931"/>
            <a:ext cx="1444544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Market Environment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944" y="4318496"/>
            <a:ext cx="1610630" cy="1617098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306" y="1074160"/>
            <a:ext cx="1610630" cy="1617098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464" y="1074160"/>
            <a:ext cx="1610630" cy="1617098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620" y="4318496"/>
            <a:ext cx="1610630" cy="1617098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3" y="1074160"/>
            <a:ext cx="1608978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148" y="1074160"/>
            <a:ext cx="1610630" cy="1617098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261" y="4318496"/>
            <a:ext cx="1610630" cy="1617098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783648" y="2403164"/>
            <a:ext cx="1455675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Mobile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6517" y="2393931"/>
            <a:ext cx="1464209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New Generation Deliverables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21964" y="2393931"/>
            <a:ext cx="1467920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New Product Development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201" y="4050685"/>
            <a:ext cx="1471654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Online Communities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83648" y="4059918"/>
            <a:ext cx="1484084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Quantitative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2783" y="4050685"/>
            <a:ext cx="1480396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Stakeholder</a:t>
            </a:r>
            <a:r>
              <a:rPr lang="en-US" sz="1200" b="1" i="0" spc="0" baseline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 Relations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34417" y="4050685"/>
            <a:ext cx="1455468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Brands</a:t>
            </a:r>
            <a:r>
              <a:rPr lang="en-US" sz="1200" b="1" i="0" spc="0" baseline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 &amp; Communication</a:t>
            </a:r>
            <a:endParaRPr lang="en-US" sz="1200" b="1" i="0" spc="0" dirty="0">
              <a:solidFill>
                <a:srgbClr val="6FBE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6831" y="5645928"/>
            <a:ext cx="1464208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Employee Research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79709" y="5654272"/>
            <a:ext cx="1468655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 err="1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PowerSuite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96025" y="5652242"/>
            <a:ext cx="1468656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Omnibus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4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OC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0" y="0"/>
            <a:ext cx="9144000" cy="6858000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5" y="351452"/>
            <a:ext cx="6378020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0B5258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47247" y="1304145"/>
            <a:ext cx="6161129" cy="4690255"/>
          </a:xfrm>
        </p:spPr>
        <p:txBody>
          <a:bodyPr/>
          <a:lstStyle>
            <a:lvl1pPr marL="236538" indent="-236538">
              <a:buFont typeface="Arial" charset="0"/>
              <a:buChar char="•"/>
              <a:defRPr>
                <a:solidFill>
                  <a:srgbClr val="0B5258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</p:spTree>
    <p:extLst>
      <p:ext uri="{BB962C8B-B14F-4D97-AF65-F5344CB8AC3E}">
        <p14:creationId xmlns:p14="http://schemas.microsoft.com/office/powerpoint/2010/main" val="20339370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Number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0743" y="1310507"/>
            <a:ext cx="430632" cy="421737"/>
          </a:xfrm>
          <a:prstGeom prst="ellipse">
            <a:avLst/>
          </a:prstGeom>
          <a:solidFill>
            <a:srgbClr val="70BF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47244" y="351452"/>
            <a:ext cx="8085243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55205" y="1310506"/>
            <a:ext cx="7277283" cy="42173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155207" y="2323681"/>
            <a:ext cx="7277283" cy="44043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55206" y="3336854"/>
            <a:ext cx="7277283" cy="42739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155205" y="4350027"/>
            <a:ext cx="7277283" cy="42228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806" y="2331619"/>
            <a:ext cx="430632" cy="421737"/>
          </a:xfrm>
          <a:prstGeom prst="ellipse">
            <a:avLst/>
          </a:prstGeom>
          <a:solidFill>
            <a:srgbClr val="00A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410743" y="3336854"/>
            <a:ext cx="430632" cy="421737"/>
          </a:xfrm>
          <a:prstGeom prst="ellipse">
            <a:avLst/>
          </a:prstGeom>
          <a:solidFill>
            <a:srgbClr val="0EA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410743" y="4350027"/>
            <a:ext cx="430632" cy="421737"/>
          </a:xfrm>
          <a:prstGeom prst="ellipse">
            <a:avLst/>
          </a:prstGeom>
          <a:solidFill>
            <a:srgbClr val="0581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309563">
              <a:defRPr sz="1000" spc="9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  <a:sym typeface="FuturaStd-Book"/>
              </a:defRPr>
            </a:lvl1pPr>
            <a:lvl2pPr indent="8572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2pPr>
            <a:lvl3pPr indent="17145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3pPr>
            <a:lvl4pPr indent="25717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4pPr>
            <a:lvl5pPr indent="34290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5pPr>
            <a:lvl6pPr indent="42862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6pPr>
            <a:lvl7pPr indent="51435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7pPr>
            <a:lvl8pPr indent="60007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8pPr>
            <a:lvl9pPr indent="68580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9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155205" y="5311003"/>
            <a:ext cx="7277283" cy="42228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10743" y="5311003"/>
            <a:ext cx="430632" cy="421737"/>
          </a:xfrm>
          <a:prstGeom prst="ellipse">
            <a:avLst/>
          </a:prstGeom>
          <a:solidFill>
            <a:srgbClr val="0C69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Dark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" y="0"/>
            <a:ext cx="9144000" cy="6858000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5128" y="2883244"/>
            <a:ext cx="6268094" cy="469768"/>
          </a:xfrm>
          <a:prstGeom prst="rect">
            <a:avLst/>
          </a:prstGeom>
          <a:effectLst/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55128" y="3364277"/>
            <a:ext cx="6268094" cy="433365"/>
          </a:xfrm>
          <a:prstGeom prst="rect">
            <a:avLst/>
          </a:prstGeom>
          <a:effectLst/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35277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2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5128" y="2883244"/>
            <a:ext cx="6268094" cy="469768"/>
          </a:xfrm>
          <a:prstGeom prst="rect">
            <a:avLst/>
          </a:prstGeom>
          <a:effectLst/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999681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6327940"/>
            <a:ext cx="1444012" cy="4050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189" y="351451"/>
            <a:ext cx="8436536" cy="6276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191" y="1304144"/>
            <a:ext cx="8436534" cy="4690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60434"/>
            <a:ext cx="404725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9144000" cy="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801" r:id="rId2"/>
    <p:sldLayoutId id="2147483674" r:id="rId3"/>
    <p:sldLayoutId id="2147483675" r:id="rId4"/>
    <p:sldLayoutId id="2147483676" r:id="rId5"/>
    <p:sldLayoutId id="2147483802" r:id="rId6"/>
    <p:sldLayoutId id="2147483789" r:id="rId7"/>
    <p:sldLayoutId id="2147483678" r:id="rId8"/>
    <p:sldLayoutId id="2147483679" r:id="rId9"/>
    <p:sldLayoutId id="2147483680" r:id="rId10"/>
    <p:sldLayoutId id="2147483681" r:id="rId11"/>
    <p:sldLayoutId id="2147483804" r:id="rId12"/>
    <p:sldLayoutId id="2147483805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767" r:id="rId20"/>
    <p:sldLayoutId id="2147483806" r:id="rId21"/>
    <p:sldLayoutId id="2147483790" r:id="rId22"/>
    <p:sldLayoutId id="2147483791" r:id="rId23"/>
    <p:sldLayoutId id="2147483792" r:id="rId24"/>
    <p:sldLayoutId id="2147483793" r:id="rId25"/>
    <p:sldLayoutId id="2147483803" r:id="rId26"/>
    <p:sldLayoutId id="2147483768" r:id="rId27"/>
    <p:sldLayoutId id="2147483696" r:id="rId28"/>
    <p:sldLayoutId id="2147483697" r:id="rId29"/>
    <p:sldLayoutId id="2147483769" r:id="rId30"/>
    <p:sldLayoutId id="2147483770" r:id="rId31"/>
    <p:sldLayoutId id="2147483700" r:id="rId32"/>
    <p:sldLayoutId id="2147483701" r:id="rId33"/>
    <p:sldLayoutId id="2147483771" r:id="rId34"/>
    <p:sldLayoutId id="2147483772" r:id="rId35"/>
    <p:sldLayoutId id="2147483704" r:id="rId36"/>
    <p:sldLayoutId id="2147483705" r:id="rId37"/>
    <p:sldLayoutId id="2147483773" r:id="rId38"/>
    <p:sldLayoutId id="2147483707" r:id="rId39"/>
    <p:sldLayoutId id="2147483708" r:id="rId40"/>
    <p:sldLayoutId id="2147483774" r:id="rId41"/>
    <p:sldLayoutId id="2147483807" r:id="rId42"/>
    <p:sldLayoutId id="2147483775" r:id="rId43"/>
    <p:sldLayoutId id="2147483711" r:id="rId44"/>
    <p:sldLayoutId id="2147483712" r:id="rId45"/>
    <p:sldLayoutId id="2147483776" r:id="rId46"/>
    <p:sldLayoutId id="2147483714" r:id="rId47"/>
    <p:sldLayoutId id="2147483715" r:id="rId48"/>
    <p:sldLayoutId id="2147483777" r:id="rId49"/>
    <p:sldLayoutId id="2147483778" r:id="rId50"/>
    <p:sldLayoutId id="2147483718" r:id="rId51"/>
    <p:sldLayoutId id="2147483719" r:id="rId52"/>
    <p:sldLayoutId id="2147483785" r:id="rId53"/>
    <p:sldLayoutId id="2147483786" r:id="rId54"/>
    <p:sldLayoutId id="2147483787" r:id="rId55"/>
    <p:sldLayoutId id="2147483737" r:id="rId56"/>
    <p:sldLayoutId id="2147483766" r:id="rId57"/>
    <p:sldLayoutId id="2147483788" r:id="rId5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 cap="none" spc="0" baseline="0">
          <a:solidFill>
            <a:srgbClr val="70BF4A"/>
          </a:solidFill>
          <a:latin typeface="Arial" charset="0"/>
          <a:ea typeface="Arial" charset="0"/>
          <a:cs typeface="Arial" charset="0"/>
        </a:defRPr>
      </a:lvl1pPr>
    </p:titleStyle>
    <p:bodyStyle>
      <a:lvl1pPr marL="236538" indent="-236538" algn="l" defTabSz="457200" rtl="0" eaLnBrk="1" latinLnBrk="0" hangingPunct="1">
        <a:spcBef>
          <a:spcPct val="20000"/>
        </a:spcBef>
        <a:buClr>
          <a:srgbClr val="6FBE4A"/>
        </a:buClr>
        <a:buFontTx/>
        <a:buBlip>
          <a:blip r:embed="rId62"/>
        </a:buBlip>
        <a:tabLst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286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0858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5430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002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3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3.xml"/><Relationship Id="rId5" Type="http://schemas.microsoft.com/office/2007/relationships/hdphoto" Target="../media/hdphoto3.wdp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17.xml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llavernhe@harrisinteractive.fr" TargetMode="External"/><Relationship Id="rId3" Type="http://schemas.openxmlformats.org/officeDocument/2006/relationships/hyperlink" Target="https://www.facebook.com/Harris-Interactive-France-123849054376099/" TargetMode="External"/><Relationship Id="rId7" Type="http://schemas.openxmlformats.org/officeDocument/2006/relationships/hyperlink" Target="mailto:jdlevy@harrisinteractive.fr" TargetMode="External"/><Relationship Id="rId12" Type="http://schemas.openxmlformats.org/officeDocument/2006/relationships/image" Target="../media/image47.png"/><Relationship Id="rId2" Type="http://schemas.openxmlformats.org/officeDocument/2006/relationships/hyperlink" Target="http://www.harris-interactive.fr/" TargetMode="Externa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click.sales.harrisinteractive.com/?ju=fe231778746d0675711372&amp;ls=fdbc15747660067c701d757c6c&amp;m=fef51674726302&amp;l=fe511578736101797d1d&amp;s=fdfe15727466057b7c1c7076&amp;jb=ffcf14&amp;t=" TargetMode="External"/><Relationship Id="rId11" Type="http://schemas.openxmlformats.org/officeDocument/2006/relationships/image" Target="../media/image46.png"/><Relationship Id="rId5" Type="http://schemas.openxmlformats.org/officeDocument/2006/relationships/hyperlink" Target="https://mobile.twitter.com/harrisint_fr" TargetMode="External"/><Relationship Id="rId10" Type="http://schemas.openxmlformats.org/officeDocument/2006/relationships/image" Target="../media/image45.png"/><Relationship Id="rId4" Type="http://schemas.openxmlformats.org/officeDocument/2006/relationships/hyperlink" Target="https://twitter.com/harrisint_fr" TargetMode="External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9688" y="5963714"/>
            <a:ext cx="8436710" cy="215683"/>
          </a:xfrm>
        </p:spPr>
        <p:txBody>
          <a:bodyPr>
            <a:noAutofit/>
          </a:bodyPr>
          <a:lstStyle/>
          <a:p>
            <a:r>
              <a:rPr lang="fr-FR" sz="1200" b="1" dirty="0">
                <a:solidFill>
                  <a:srgbClr val="70BF4A"/>
                </a:solidFill>
              </a:rPr>
              <a:t>Jean-Daniel Lévy</a:t>
            </a:r>
            <a:r>
              <a:rPr lang="fr-FR" sz="1200" dirty="0"/>
              <a:t>, Directeur du Département Politique – Opinion </a:t>
            </a:r>
          </a:p>
          <a:p>
            <a:r>
              <a:rPr lang="fr-FR" sz="1200" b="1" dirty="0">
                <a:solidFill>
                  <a:srgbClr val="70BF4A"/>
                </a:solidFill>
              </a:rPr>
              <a:t>Julien </a:t>
            </a:r>
            <a:r>
              <a:rPr lang="fr-FR" sz="1200" b="1" dirty="0" err="1">
                <a:solidFill>
                  <a:srgbClr val="70BF4A"/>
                </a:solidFill>
              </a:rPr>
              <a:t>Potéreau</a:t>
            </a:r>
            <a:r>
              <a:rPr lang="fr-FR" sz="1200" dirty="0"/>
              <a:t>, Directeur d’études au Département Politique – Opinion </a:t>
            </a:r>
          </a:p>
          <a:p>
            <a:r>
              <a:rPr lang="fr-FR" sz="1200" b="1" dirty="0">
                <a:solidFill>
                  <a:srgbClr val="70BF4A"/>
                </a:solidFill>
              </a:rPr>
              <a:t>Morgane Hauser</a:t>
            </a:r>
            <a:r>
              <a:rPr lang="fr-FR" sz="1200" dirty="0"/>
              <a:t>, Chargée d’études senior au Département Politique – Opinion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359688" y="3481393"/>
            <a:ext cx="8406498" cy="406190"/>
          </a:xfrm>
        </p:spPr>
        <p:txBody>
          <a:bodyPr>
            <a:noAutofit/>
          </a:bodyPr>
          <a:lstStyle/>
          <a:p>
            <a:r>
              <a:rPr lang="fr-FR" sz="2800" dirty="0"/>
              <a:t>Baromètre des pratiques culturelles des Français en matière de spectacles musicaux et de variété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359688" y="4410526"/>
            <a:ext cx="8406498" cy="285795"/>
          </a:xfrm>
        </p:spPr>
        <p:txBody>
          <a:bodyPr>
            <a:noAutofit/>
          </a:bodyPr>
          <a:lstStyle/>
          <a:p>
            <a:r>
              <a:rPr lang="fr-FR" sz="1600" b="1" dirty="0"/>
              <a:t>Vague n°5 – 2018 – Présentation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359687" y="5516125"/>
            <a:ext cx="4074089" cy="285795"/>
          </a:xfrm>
        </p:spPr>
        <p:txBody>
          <a:bodyPr>
            <a:noAutofit/>
          </a:bodyPr>
          <a:lstStyle/>
          <a:p>
            <a:r>
              <a:rPr lang="fr-FR" sz="1200" b="1" dirty="0"/>
              <a:t>Octobre 2018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478560" y="443894"/>
            <a:ext cx="1610742" cy="285795"/>
          </a:xfrm>
        </p:spPr>
        <p:txBody>
          <a:bodyPr>
            <a:noAutofit/>
          </a:bodyPr>
          <a:lstStyle/>
          <a:p>
            <a:pPr algn="ctr"/>
            <a:r>
              <a:rPr lang="fr-FR" sz="1100" dirty="0"/>
              <a:t>Une étude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478560" y="1518849"/>
            <a:ext cx="1610742" cy="285795"/>
          </a:xfrm>
        </p:spPr>
        <p:txBody>
          <a:bodyPr>
            <a:noAutofit/>
          </a:bodyPr>
          <a:lstStyle/>
          <a:p>
            <a:pPr algn="ctr"/>
            <a:r>
              <a:rPr lang="fr-FR" sz="1100" dirty="0"/>
              <a:t>pour</a:t>
            </a:r>
          </a:p>
        </p:txBody>
      </p:sp>
      <p:pic>
        <p:nvPicPr>
          <p:cNvPr id="9" name="Image 8" descr="logo_CMJN.eps">
            <a:extLst>
              <a:ext uri="{FF2B5EF4-FFF2-40B4-BE49-F238E27FC236}">
                <a16:creationId xmlns:a16="http://schemas.microsoft.com/office/drawing/2014/main" id="{4AF1B5D1-292A-44D0-8BEF-BDC681AD1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r="63214"/>
          <a:stretch/>
        </p:blipFill>
        <p:spPr>
          <a:xfrm>
            <a:off x="2303957" y="1844219"/>
            <a:ext cx="1882454" cy="14028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85B8DF-9256-415E-9B16-92330A9B6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3" t="16960" r="8927" b="16545"/>
          <a:stretch/>
        </p:blipFill>
        <p:spPr>
          <a:xfrm>
            <a:off x="264922" y="1692969"/>
            <a:ext cx="1969662" cy="14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C69C4F0A-0ADC-413D-BABC-B6AF94F70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708619"/>
              </p:ext>
            </p:extLst>
          </p:nvPr>
        </p:nvGraphicFramePr>
        <p:xfrm>
          <a:off x="1749788" y="1757546"/>
          <a:ext cx="8719474" cy="470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ounded Rectangle 17"/>
          <p:cNvSpPr/>
          <p:nvPr/>
        </p:nvSpPr>
        <p:spPr>
          <a:xfrm>
            <a:off x="0" y="836711"/>
            <a:ext cx="9144000" cy="540081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Parmi les spectacles vivants, les spectacles « live » correspondent aux concerts de musique (hors opéra et musique classique), spectacles d’humour, festivals et comédies musicales. Pour quelles raisons principales vous rendez-vous à ces spectacles live ?</a:t>
            </a:r>
          </a:p>
          <a:p>
            <a:pPr algn="just"/>
            <a:r>
              <a:rPr lang="fr-FR" sz="1100" i="1" kern="0" dirty="0">
                <a:solidFill>
                  <a:schemeClr val="bg2">
                    <a:lumMod val="25000"/>
                  </a:schemeClr>
                </a:solidFill>
              </a:rPr>
              <a:t>Réponses données à l’aide d’une liste, trois réponses possibles</a:t>
            </a:r>
            <a:endParaRPr lang="fr-FR" sz="11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751515-F75B-4422-9B5E-B450F389CE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3360" y="224439"/>
            <a:ext cx="8930640" cy="682475"/>
          </a:xfrm>
        </p:spPr>
        <p:txBody>
          <a:bodyPr>
            <a:normAutofit/>
          </a:bodyPr>
          <a:lstStyle/>
          <a:p>
            <a:r>
              <a:rPr lang="fr-FR" sz="1600" dirty="0"/>
              <a:t>Le spectacle se vit comme une expérience émotionnelle qui tranche avec le quotidien et permet de se libérer l’esprit, notamment en retrouvant ses proches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81CA7B-5913-4006-82C3-F7E056772B8D}"/>
              </a:ext>
            </a:extLst>
          </p:cNvPr>
          <p:cNvSpPr txBox="1"/>
          <p:nvPr/>
        </p:nvSpPr>
        <p:spPr>
          <a:xfrm>
            <a:off x="-70874" y="1360090"/>
            <a:ext cx="732511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ceux qui se rendent à des spectacles musicaux et de variété, en % - </a:t>
            </a:r>
            <a:r>
              <a:rPr lang="fr-FR" sz="1000" i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Les évolutions sont indiquées par rapport à 2014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6217569-7C3F-4028-8314-25F8C96FA03E}"/>
              </a:ext>
            </a:extLst>
          </p:cNvPr>
          <p:cNvGrpSpPr/>
          <p:nvPr/>
        </p:nvGrpSpPr>
        <p:grpSpPr>
          <a:xfrm>
            <a:off x="5687693" y="4354829"/>
            <a:ext cx="363134" cy="270526"/>
            <a:chOff x="7419135" y="2541747"/>
            <a:chExt cx="419111" cy="304124"/>
          </a:xfrm>
        </p:grpSpPr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95A67C2F-54D3-4FC2-B6EB-CD91B2B15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AADFFAF-D83C-4E27-98DD-2676A3DAEF4E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+4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4DFD231-BEA4-46BB-8C74-EF541711472A}"/>
              </a:ext>
            </a:extLst>
          </p:cNvPr>
          <p:cNvGrpSpPr/>
          <p:nvPr/>
        </p:nvGrpSpPr>
        <p:grpSpPr>
          <a:xfrm>
            <a:off x="5687693" y="5097000"/>
            <a:ext cx="363134" cy="270526"/>
            <a:chOff x="7419135" y="2541747"/>
            <a:chExt cx="419111" cy="304124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35DDC6EF-8C33-4769-A3C3-C55B1A46F2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D8F4AAC-3B7E-44E9-BFA7-88E6463920D8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+3</a:t>
              </a:r>
            </a:p>
          </p:txBody>
        </p: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A75939D-D9E3-4575-95E4-67FB0DE9FDB8}"/>
              </a:ext>
            </a:extLst>
          </p:cNvPr>
          <p:cNvCxnSpPr/>
          <p:nvPr/>
        </p:nvCxnSpPr>
        <p:spPr>
          <a:xfrm>
            <a:off x="6852492" y="4248836"/>
            <a:ext cx="0" cy="1266939"/>
          </a:xfrm>
          <a:prstGeom prst="line">
            <a:avLst/>
          </a:prstGeom>
          <a:ln w="19050">
            <a:solidFill>
              <a:srgbClr val="1352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2AF47EB-3078-49D3-84F9-0C2E8492D45E}"/>
              </a:ext>
            </a:extLst>
          </p:cNvPr>
          <p:cNvSpPr txBox="1"/>
          <p:nvPr/>
        </p:nvSpPr>
        <p:spPr>
          <a:xfrm>
            <a:off x="7050794" y="4389862"/>
            <a:ext cx="191903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>
                <a:solidFill>
                  <a:srgbClr val="135257"/>
                </a:solidFill>
                <a:latin typeface="Arial" charset="0"/>
                <a:ea typeface="Arial" charset="0"/>
                <a:cs typeface="Arial" charset="0"/>
              </a:rPr>
              <a:t>41%</a:t>
            </a:r>
          </a:p>
          <a:p>
            <a:r>
              <a:rPr lang="fr-FR" sz="1200" dirty="0">
                <a:solidFill>
                  <a:srgbClr val="135257"/>
                </a:solidFill>
                <a:latin typeface="Arial" charset="0"/>
                <a:ea typeface="Arial" charset="0"/>
                <a:cs typeface="Arial" charset="0"/>
              </a:rPr>
              <a:t>déclarent se rendre à des spectacles pour approfondir leur connaissance des artistes et des œuvres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202C222-F48D-4040-A81B-05829695E8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325" y="3898242"/>
            <a:ext cx="690306" cy="8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688F4CE4-80CD-47D3-B0CD-FFB9E72E5B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754" y="3277155"/>
            <a:ext cx="1922106" cy="1966511"/>
          </a:xfrm>
          <a:prstGeom prst="rect">
            <a:avLst/>
          </a:prstGeom>
        </p:spPr>
      </p:pic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422795151"/>
              </p:ext>
            </p:extLst>
          </p:nvPr>
        </p:nvGraphicFramePr>
        <p:xfrm>
          <a:off x="989856" y="1586118"/>
          <a:ext cx="7237845" cy="488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00966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dirty="0"/>
              <a:t>Pour les Français, le secteur des spectacles se définit à la fois par sa variété et sa qualité, dans un dynamisme qui perdure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7765104" y="1492417"/>
            <a:ext cx="649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6FBF4A"/>
                </a:solidFill>
              </a:rPr>
              <a:t>Oui</a:t>
            </a:r>
          </a:p>
        </p:txBody>
      </p:sp>
      <p:sp>
        <p:nvSpPr>
          <p:cNvPr id="21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De manière générale, avez-vous le sentiment que le secteur des spectacles en France… ?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-1" y="1196752"/>
            <a:ext cx="401652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tous, en % - </a:t>
            </a:r>
            <a:r>
              <a:rPr lang="fr-FR" sz="1000" i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Les évolutions sont indiquées par rapport à 2014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B0A2602-C9AF-4A54-A822-50FE79E7A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941707"/>
              </p:ext>
            </p:extLst>
          </p:nvPr>
        </p:nvGraphicFramePr>
        <p:xfrm>
          <a:off x="7701129" y="1751681"/>
          <a:ext cx="762000" cy="4319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700197304"/>
                    </a:ext>
                  </a:extLst>
                </a:gridCol>
              </a:tblGrid>
              <a:tr h="6212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724531"/>
                  </a:ext>
                </a:extLst>
              </a:tr>
              <a:tr h="6212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606303"/>
                  </a:ext>
                </a:extLst>
              </a:tr>
              <a:tr h="6212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268153"/>
                  </a:ext>
                </a:extLst>
              </a:tr>
              <a:tr h="6212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916078"/>
                  </a:ext>
                </a:extLst>
              </a:tr>
              <a:tr h="6212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174703"/>
                  </a:ext>
                </a:extLst>
              </a:tr>
              <a:tr h="6212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723050"/>
                  </a:ext>
                </a:extLst>
              </a:tr>
              <a:tr h="591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571323"/>
                  </a:ext>
                </a:extLst>
              </a:tr>
            </a:tbl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C992EABB-5BD2-4FFC-B3F8-2600B67DD420}"/>
              </a:ext>
            </a:extLst>
          </p:cNvPr>
          <p:cNvGrpSpPr/>
          <p:nvPr/>
        </p:nvGrpSpPr>
        <p:grpSpPr>
          <a:xfrm>
            <a:off x="8459431" y="5108403"/>
            <a:ext cx="363134" cy="270526"/>
            <a:chOff x="7419135" y="2541747"/>
            <a:chExt cx="419111" cy="304124"/>
          </a:xfrm>
        </p:grpSpPr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AEFD4355-F8A5-45E8-8182-036AC84BF4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14B2E9F-39CA-491E-8E37-8B4C7A47711D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+8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DF669F-797D-4C0B-8D3A-83C58C6721D6}"/>
              </a:ext>
            </a:extLst>
          </p:cNvPr>
          <p:cNvGrpSpPr/>
          <p:nvPr/>
        </p:nvGrpSpPr>
        <p:grpSpPr>
          <a:xfrm>
            <a:off x="8459431" y="5750762"/>
            <a:ext cx="363134" cy="270526"/>
            <a:chOff x="7419135" y="2541747"/>
            <a:chExt cx="419111" cy="304124"/>
          </a:xfrm>
        </p:grpSpPr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D5E3562C-60D2-4E3C-9E8B-3E53B17E0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82EB4C1-9FCF-4E0A-ABF6-D29A0FC0A69A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+4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43AF5C4-2CB9-47AF-AD68-F5766DD5290A}"/>
              </a:ext>
            </a:extLst>
          </p:cNvPr>
          <p:cNvGrpSpPr/>
          <p:nvPr/>
        </p:nvGrpSpPr>
        <p:grpSpPr>
          <a:xfrm>
            <a:off x="8466551" y="3792349"/>
            <a:ext cx="363134" cy="270526"/>
            <a:chOff x="7419135" y="2541747"/>
            <a:chExt cx="419111" cy="304124"/>
          </a:xfrm>
        </p:grpSpPr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9C701088-3EEB-49FD-A591-C2322D9BB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7F97886-F7A3-4BA9-9894-B7D8BBCEE9DB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04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67042645-BC5C-4838-BCBC-42EC16468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725299"/>
              </p:ext>
            </p:extLst>
          </p:nvPr>
        </p:nvGraphicFramePr>
        <p:xfrm>
          <a:off x="357275" y="3069613"/>
          <a:ext cx="6049107" cy="339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8E3FDD7B-AC1A-4FF2-9916-2E91EDBDE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106867"/>
              </p:ext>
            </p:extLst>
          </p:nvPr>
        </p:nvGraphicFramePr>
        <p:xfrm>
          <a:off x="5503985" y="3085002"/>
          <a:ext cx="3547309" cy="337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00966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kern="0" dirty="0">
                <a:ea typeface="MS PGothic" pitchFamily="34" charset="-128"/>
                <a:cs typeface="MS PGothic"/>
              </a:rPr>
              <a:t>La place de spectacle s’envisage également comme un cadeau pour plus d’un Français sur deux, notamment dans le cadre de la famille et de l’entourage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1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Avez-vous déjà…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E769F3-7118-40B0-914C-F73DA9FED96E}"/>
              </a:ext>
            </a:extLst>
          </p:cNvPr>
          <p:cNvSpPr txBox="1"/>
          <p:nvPr/>
        </p:nvSpPr>
        <p:spPr>
          <a:xfrm>
            <a:off x="-70874" y="1264201"/>
            <a:ext cx="4777098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tous, en % de réponses «</a:t>
            </a:r>
            <a:r>
              <a:rPr lang="fr-FR" sz="1000" b="1" dirty="0">
                <a:solidFill>
                  <a:schemeClr val="accent2"/>
                </a:solidFill>
              </a:rPr>
              <a:t> Oui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 » -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672C7D-8120-4E4F-8FA2-CE998C1F8D90}"/>
              </a:ext>
            </a:extLst>
          </p:cNvPr>
          <p:cNvSpPr txBox="1"/>
          <p:nvPr/>
        </p:nvSpPr>
        <p:spPr>
          <a:xfrm>
            <a:off x="1981907" y="1947340"/>
            <a:ext cx="3734126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8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57% 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des Français déclarent avoir déjà </a:t>
            </a:r>
          </a:p>
          <a:p>
            <a:r>
              <a:rPr lang="fr-FR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offert une place en cadeau</a:t>
            </a:r>
          </a:p>
          <a:p>
            <a:r>
              <a:rPr lang="fr-FR" sz="9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25-34 ans : 67%</a:t>
            </a:r>
          </a:p>
          <a:p>
            <a:r>
              <a:rPr lang="fr-FR" sz="9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PCS+ : 72%</a:t>
            </a:r>
          </a:p>
          <a:p>
            <a:r>
              <a:rPr lang="fr-FR" sz="9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Ile-de-France : 67%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6C6DC81-4B3E-4CF2-83A9-1BABE2A5EC11}"/>
              </a:ext>
            </a:extLst>
          </p:cNvPr>
          <p:cNvSpPr txBox="1"/>
          <p:nvPr/>
        </p:nvSpPr>
        <p:spPr>
          <a:xfrm>
            <a:off x="5995161" y="1947340"/>
            <a:ext cx="274155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Et </a:t>
            </a:r>
            <a:r>
              <a:rPr lang="fr-FR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49% 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des Français déclarent avoir déjà </a:t>
            </a:r>
            <a:r>
              <a:rPr lang="fr-FR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reçu une place en cadeau</a:t>
            </a:r>
          </a:p>
          <a:p>
            <a:r>
              <a:rPr lang="fr-FR" sz="9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PCS+ : 59%</a:t>
            </a:r>
          </a:p>
          <a:p>
            <a:r>
              <a:rPr lang="fr-FR" sz="9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Ile-de-France : 58%</a:t>
            </a:r>
          </a:p>
          <a:p>
            <a:endParaRPr lang="fr-FR" sz="1200" b="1" dirty="0">
              <a:solidFill>
                <a:schemeClr val="bg2">
                  <a:lumMod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FE2821-9F0C-46A8-9343-16108165C0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076" y="1963157"/>
            <a:ext cx="996703" cy="95602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EC5697D-0DB7-4D18-8BF9-DBCF389A0ABE}"/>
              </a:ext>
            </a:extLst>
          </p:cNvPr>
          <p:cNvSpPr txBox="1"/>
          <p:nvPr/>
        </p:nvSpPr>
        <p:spPr>
          <a:xfrm>
            <a:off x="5299788" y="6526312"/>
            <a:ext cx="30822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i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Cette question a été ajoutée en 2018 pour la vague 5</a:t>
            </a:r>
          </a:p>
        </p:txBody>
      </p:sp>
    </p:spTree>
    <p:extLst>
      <p:ext uri="{BB962C8B-B14F-4D97-AF65-F5344CB8AC3E}">
        <p14:creationId xmlns:p14="http://schemas.microsoft.com/office/powerpoint/2010/main" val="350582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55128" y="2982396"/>
            <a:ext cx="5873656" cy="469768"/>
          </a:xfrm>
        </p:spPr>
        <p:txBody>
          <a:bodyPr/>
          <a:lstStyle/>
          <a:p>
            <a:r>
              <a:rPr lang="fr-FR" dirty="0"/>
              <a:t>Le spectacle, une expérience à 360°</a:t>
            </a:r>
          </a:p>
        </p:txBody>
      </p:sp>
    </p:spTree>
    <p:extLst>
      <p:ext uri="{BB962C8B-B14F-4D97-AF65-F5344CB8AC3E}">
        <p14:creationId xmlns:p14="http://schemas.microsoft.com/office/powerpoint/2010/main" val="404303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11BEE7-35FC-402B-86B0-FB1F870E0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A. </a:t>
            </a:r>
          </a:p>
          <a:p>
            <a:r>
              <a:rPr lang="fr-FR" dirty="0"/>
              <a:t>Acheter son billet pour un spectacle, une étape de plus en plus digitalisée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00966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kern="0" dirty="0">
                <a:ea typeface="MS PGothic" pitchFamily="34" charset="-128"/>
                <a:cs typeface="MS PGothic"/>
              </a:rPr>
              <a:t>Le bouche à oreille et les médias traditionnels restent les canaux d’information principaux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ounded Rectangle 17"/>
          <p:cNvSpPr/>
          <p:nvPr/>
        </p:nvSpPr>
        <p:spPr>
          <a:xfrm>
            <a:off x="0" y="836711"/>
            <a:ext cx="9144000" cy="540081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En général, comment vous informez-vous sur les spectacles « live » ?</a:t>
            </a:r>
          </a:p>
          <a:p>
            <a:pPr algn="just"/>
            <a:r>
              <a:rPr lang="fr-FR" sz="1100" i="1" kern="0" dirty="0">
                <a:solidFill>
                  <a:schemeClr val="bg2">
                    <a:lumMod val="25000"/>
                  </a:schemeClr>
                </a:solidFill>
              </a:rPr>
              <a:t>Réponses données à l’aide d’une liste, trois réponses possibles</a:t>
            </a:r>
            <a:endParaRPr lang="fr-FR" sz="11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E0082F1-5527-4315-8EC3-4FADC7078C26}"/>
              </a:ext>
            </a:extLst>
          </p:cNvPr>
          <p:cNvSpPr txBox="1"/>
          <p:nvPr/>
        </p:nvSpPr>
        <p:spPr>
          <a:xfrm>
            <a:off x="-70874" y="1360090"/>
            <a:ext cx="4777098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ceux qui se rendent à des spectacles musicaux et de variété, en % - 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B754B7BF-686F-4D83-87D3-4B920C154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609795"/>
              </p:ext>
            </p:extLst>
          </p:nvPr>
        </p:nvGraphicFramePr>
        <p:xfrm>
          <a:off x="184627" y="1745076"/>
          <a:ext cx="7874398" cy="4715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rde 9">
            <a:extLst>
              <a:ext uri="{FF2B5EF4-FFF2-40B4-BE49-F238E27FC236}">
                <a16:creationId xmlns:a16="http://schemas.microsoft.com/office/drawing/2014/main" id="{255BEFFD-F7C9-4349-81C8-A37FD9EB3068}"/>
              </a:ext>
            </a:extLst>
          </p:cNvPr>
          <p:cNvSpPr/>
          <p:nvPr/>
        </p:nvSpPr>
        <p:spPr>
          <a:xfrm rot="11883725">
            <a:off x="6100623" y="5006299"/>
            <a:ext cx="510174" cy="875242"/>
          </a:xfrm>
          <a:prstGeom prst="chord">
            <a:avLst>
              <a:gd name="adj1" fmla="val 3325950"/>
              <a:gd name="adj2" fmla="val 15890252"/>
            </a:avLst>
          </a:prstGeom>
          <a:solidFill>
            <a:srgbClr val="16A7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959153-5BFB-49EA-94C3-F15FFF94EA7A}"/>
              </a:ext>
            </a:extLst>
          </p:cNvPr>
          <p:cNvSpPr txBox="1"/>
          <p:nvPr/>
        </p:nvSpPr>
        <p:spPr>
          <a:xfrm>
            <a:off x="6823305" y="5059199"/>
            <a:ext cx="206605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dirty="0">
                <a:solidFill>
                  <a:srgbClr val="16A7B3"/>
                </a:solidFill>
                <a:latin typeface="Arial" charset="0"/>
                <a:ea typeface="Arial" charset="0"/>
                <a:cs typeface="Arial" charset="0"/>
              </a:rPr>
              <a:t>70% 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des spectateurs déclarent avoir recours à un canal d’information numérique pour s’informer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5B849B-DA5E-4AD7-9BA4-8518DDCC8D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6287" y="4366726"/>
            <a:ext cx="945884" cy="917317"/>
          </a:xfrm>
          <a:prstGeom prst="rect">
            <a:avLst/>
          </a:prstGeom>
        </p:spPr>
      </p:pic>
      <p:sp>
        <p:nvSpPr>
          <p:cNvPr id="11" name="Corde 10">
            <a:extLst>
              <a:ext uri="{FF2B5EF4-FFF2-40B4-BE49-F238E27FC236}">
                <a16:creationId xmlns:a16="http://schemas.microsoft.com/office/drawing/2014/main" id="{F7988EB6-8383-4083-B9D9-B9A3745CE8EC}"/>
              </a:ext>
            </a:extLst>
          </p:cNvPr>
          <p:cNvSpPr/>
          <p:nvPr/>
        </p:nvSpPr>
        <p:spPr>
          <a:xfrm rot="11883725">
            <a:off x="6100623" y="2561349"/>
            <a:ext cx="510174" cy="875242"/>
          </a:xfrm>
          <a:prstGeom prst="chord">
            <a:avLst>
              <a:gd name="adj1" fmla="val 3325950"/>
              <a:gd name="adj2" fmla="val 15890252"/>
            </a:avLst>
          </a:prstGeom>
          <a:solidFill>
            <a:srgbClr val="1352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F03E5B-C9A3-4738-9B6A-078B8317B2B8}"/>
              </a:ext>
            </a:extLst>
          </p:cNvPr>
          <p:cNvSpPr txBox="1"/>
          <p:nvPr/>
        </p:nvSpPr>
        <p:spPr>
          <a:xfrm>
            <a:off x="6823305" y="2614249"/>
            <a:ext cx="206605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dirty="0">
                <a:solidFill>
                  <a:srgbClr val="135257"/>
                </a:solidFill>
                <a:latin typeface="Arial" charset="0"/>
                <a:ea typeface="Arial" charset="0"/>
                <a:cs typeface="Arial" charset="0"/>
              </a:rPr>
              <a:t>77% 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des spectateurs déclarent avoir recours à un canal d’information traditionnel pour s’informer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E154034-3750-4814-9B93-A5C2A88062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1926" y="2003832"/>
            <a:ext cx="654605" cy="8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9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00966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kern="0" dirty="0">
                <a:ea typeface="MS PGothic" pitchFamily="34" charset="-128"/>
                <a:cs typeface="MS PGothic"/>
              </a:rPr>
              <a:t>Les Français âgés de moins de 35 ans témoignent d’une grande acculturation aux canaux numériques d’information, en particulier les réseaux sociaux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ounded Rectangle 17"/>
          <p:cNvSpPr/>
          <p:nvPr/>
        </p:nvSpPr>
        <p:spPr>
          <a:xfrm>
            <a:off x="0" y="836711"/>
            <a:ext cx="9144000" cy="540081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En général, comment vous informez-vous sur les spectacles « live » ?</a:t>
            </a:r>
          </a:p>
          <a:p>
            <a:pPr algn="just"/>
            <a:r>
              <a:rPr lang="fr-FR" sz="1100" i="1" kern="0" dirty="0">
                <a:solidFill>
                  <a:schemeClr val="bg2">
                    <a:lumMod val="25000"/>
                  </a:schemeClr>
                </a:solidFill>
              </a:rPr>
              <a:t>Réponses données à l’aide d’une liste, trois réponses possibles</a:t>
            </a:r>
            <a:endParaRPr lang="fr-FR" sz="11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E0082F1-5527-4315-8EC3-4FADC7078C26}"/>
              </a:ext>
            </a:extLst>
          </p:cNvPr>
          <p:cNvSpPr txBox="1"/>
          <p:nvPr/>
        </p:nvSpPr>
        <p:spPr>
          <a:xfrm>
            <a:off x="-70874" y="1360090"/>
            <a:ext cx="4777098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ceux qui se rendent à des spectacles musicaux et de variété, en % - 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6E1C4D06-2FB9-40FC-8ED3-0FC62DE16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866794"/>
              </p:ext>
            </p:extLst>
          </p:nvPr>
        </p:nvGraphicFramePr>
        <p:xfrm>
          <a:off x="200966" y="2448405"/>
          <a:ext cx="8585759" cy="387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501A4784-DB8E-4479-812D-54E702FFA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243" y="1652097"/>
            <a:ext cx="377944" cy="39456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76D9759-FBA1-4346-9D59-F738A6CDEFBE}"/>
              </a:ext>
            </a:extLst>
          </p:cNvPr>
          <p:cNvSpPr txBox="1"/>
          <p:nvPr/>
        </p:nvSpPr>
        <p:spPr>
          <a:xfrm>
            <a:off x="7516476" y="1633937"/>
            <a:ext cx="17449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Ensemble des Français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B01733B-F961-405E-9F46-5B59F45C8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180" y="2122183"/>
            <a:ext cx="363271" cy="38192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4B860AC-A6EB-46E8-B130-1D87E7FB46BF}"/>
              </a:ext>
            </a:extLst>
          </p:cNvPr>
          <p:cNvSpPr txBox="1"/>
          <p:nvPr/>
        </p:nvSpPr>
        <p:spPr>
          <a:xfrm>
            <a:off x="7516475" y="2232961"/>
            <a:ext cx="17449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Moins de 35 ans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454BD0A-D082-4CE9-8451-4F12B659D8E7}"/>
              </a:ext>
            </a:extLst>
          </p:cNvPr>
          <p:cNvSpPr txBox="1"/>
          <p:nvPr/>
        </p:nvSpPr>
        <p:spPr>
          <a:xfrm>
            <a:off x="7516475" y="2655964"/>
            <a:ext cx="17449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50 ans et plus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6295A30-F6A7-4993-B976-FD286124A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179" y="2572722"/>
            <a:ext cx="363271" cy="3819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1B924F-F60C-4BF3-98AC-3B41B309C1FF}"/>
              </a:ext>
            </a:extLst>
          </p:cNvPr>
          <p:cNvSpPr/>
          <p:nvPr/>
        </p:nvSpPr>
        <p:spPr>
          <a:xfrm>
            <a:off x="-1" y="1837988"/>
            <a:ext cx="674603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rgbClr val="16A7B3"/>
                </a:solidFill>
                <a:latin typeface="Arial" charset="0"/>
                <a:ea typeface="Arial" charset="0"/>
                <a:cs typeface="Arial" charset="0"/>
              </a:rPr>
              <a:t>Au total, </a:t>
            </a:r>
            <a:r>
              <a:rPr lang="fr-FR" sz="1200" b="1" i="1" dirty="0">
                <a:solidFill>
                  <a:srgbClr val="16A7B3"/>
                </a:solidFill>
                <a:latin typeface="Arial" charset="0"/>
                <a:ea typeface="Arial" charset="0"/>
                <a:cs typeface="Arial" charset="0"/>
              </a:rPr>
              <a:t>88% des personnes de moins de 35 ans </a:t>
            </a:r>
            <a:r>
              <a:rPr lang="fr-FR" sz="1200" i="1" dirty="0">
                <a:solidFill>
                  <a:srgbClr val="16A7B3"/>
                </a:solidFill>
                <a:latin typeface="Arial" charset="0"/>
                <a:ea typeface="Arial" charset="0"/>
                <a:cs typeface="Arial" charset="0"/>
              </a:rPr>
              <a:t>disent avoir recours à </a:t>
            </a:r>
            <a:r>
              <a:rPr lang="fr-FR" sz="1200" b="1" dirty="0">
                <a:solidFill>
                  <a:srgbClr val="16A7B3"/>
                </a:solidFill>
                <a:latin typeface="Arial" charset="0"/>
                <a:ea typeface="Arial" charset="0"/>
                <a:cs typeface="Arial" charset="0"/>
              </a:rPr>
              <a:t>au moins un type de canal numérique pour s’informer, </a:t>
            </a:r>
            <a:r>
              <a:rPr lang="fr-FR" sz="1200" b="1" i="1" dirty="0">
                <a:solidFill>
                  <a:srgbClr val="16A7B3"/>
                </a:solidFill>
                <a:latin typeface="Arial" charset="0"/>
                <a:cs typeface="Arial" charset="0"/>
              </a:rPr>
              <a:t>contre seulement 50% des personnes de 50 ans et plus </a:t>
            </a:r>
          </a:p>
        </p:txBody>
      </p:sp>
    </p:spTree>
    <p:extLst>
      <p:ext uri="{BB962C8B-B14F-4D97-AF65-F5344CB8AC3E}">
        <p14:creationId xmlns:p14="http://schemas.microsoft.com/office/powerpoint/2010/main" val="391448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190918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kern="0" dirty="0">
                <a:ea typeface="MS PGothic" pitchFamily="34" charset="-128"/>
                <a:cs typeface="MS PGothic"/>
              </a:rPr>
              <a:t>7 spectateurs sur 10 déclarent acheter régulièrement leurs billets en ligne, un comportement qui tend à se stabiliser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1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Utilisez-vous Internet pour …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5ECE27-8680-48E1-81DA-12C18636B2E1}"/>
              </a:ext>
            </a:extLst>
          </p:cNvPr>
          <p:cNvSpPr txBox="1"/>
          <p:nvPr/>
        </p:nvSpPr>
        <p:spPr>
          <a:xfrm>
            <a:off x="-70874" y="1264201"/>
            <a:ext cx="720661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ceux qui se rendent à des spectacles musicaux et de variété, en % - </a:t>
            </a:r>
            <a:r>
              <a:rPr lang="fr-FR" sz="1000" i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Les évolutions sont indiquées par rapport à 2014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493122D-A431-4FD7-837A-C0FE0C417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567781"/>
              </p:ext>
            </p:extLst>
          </p:nvPr>
        </p:nvGraphicFramePr>
        <p:xfrm>
          <a:off x="357275" y="2069707"/>
          <a:ext cx="8502084" cy="494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292F34B-8C16-460D-9311-B3DF21D4436B}"/>
              </a:ext>
            </a:extLst>
          </p:cNvPr>
          <p:cNvSpPr/>
          <p:nvPr/>
        </p:nvSpPr>
        <p:spPr>
          <a:xfrm>
            <a:off x="5833544" y="2030408"/>
            <a:ext cx="3310455" cy="864096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6FBF4A"/>
                </a:solidFill>
              </a:rPr>
              <a:t>Souvent /</a:t>
            </a:r>
          </a:p>
          <a:p>
            <a:r>
              <a:rPr lang="fr-FR" sz="2000" b="1" dirty="0">
                <a:solidFill>
                  <a:srgbClr val="6FBF4A"/>
                </a:solidFill>
              </a:rPr>
              <a:t>De temps en temps : 70%</a:t>
            </a:r>
          </a:p>
          <a:p>
            <a:endParaRPr lang="fr-FR" dirty="0">
              <a:solidFill>
                <a:srgbClr val="6FBF4A"/>
              </a:solidFill>
            </a:endParaRPr>
          </a:p>
          <a:p>
            <a:endParaRPr lang="fr-FR" sz="1600" i="1" dirty="0">
              <a:solidFill>
                <a:srgbClr val="6FBF4A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71DC0FB-7C12-4705-906D-264F2B1938D6}"/>
              </a:ext>
            </a:extLst>
          </p:cNvPr>
          <p:cNvSpPr/>
          <p:nvPr/>
        </p:nvSpPr>
        <p:spPr>
          <a:xfrm>
            <a:off x="2716240" y="2355095"/>
            <a:ext cx="3452798" cy="3431689"/>
          </a:xfrm>
          <a:prstGeom prst="arc">
            <a:avLst>
              <a:gd name="adj1" fmla="val 10850548"/>
              <a:gd name="adj2" fmla="val 4165889"/>
            </a:avLst>
          </a:prstGeom>
          <a:ln>
            <a:solidFill>
              <a:srgbClr val="70BF4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B19ECD-91A3-499C-B2DC-57AAAA38024C}"/>
              </a:ext>
            </a:extLst>
          </p:cNvPr>
          <p:cNvSpPr/>
          <p:nvPr/>
        </p:nvSpPr>
        <p:spPr>
          <a:xfrm>
            <a:off x="0" y="1610811"/>
            <a:ext cx="4455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1813"/>
                </a:solidFill>
              </a:rPr>
              <a:t>… Acheter vos billets pour des spectacles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2AC75-EC18-488F-9E67-D168CFC74DB6}"/>
              </a:ext>
            </a:extLst>
          </p:cNvPr>
          <p:cNvSpPr/>
          <p:nvPr/>
        </p:nvSpPr>
        <p:spPr>
          <a:xfrm>
            <a:off x="638558" y="4904380"/>
            <a:ext cx="2192778" cy="864096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300" b="1" dirty="0">
                <a:solidFill>
                  <a:srgbClr val="F05559"/>
                </a:solidFill>
              </a:rPr>
              <a:t>Rarement / Jamais : 30%</a:t>
            </a:r>
            <a:endParaRPr lang="fr-FR" sz="1300" dirty="0">
              <a:solidFill>
                <a:srgbClr val="F05559"/>
              </a:solidFill>
            </a:endParaRPr>
          </a:p>
          <a:p>
            <a:pPr algn="r"/>
            <a:endParaRPr lang="fr-FR" sz="1300" i="1" dirty="0">
              <a:solidFill>
                <a:srgbClr val="F05559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A0E5A87-DCCE-4877-80AF-FDCA591BF173}"/>
              </a:ext>
            </a:extLst>
          </p:cNvPr>
          <p:cNvGrpSpPr/>
          <p:nvPr/>
        </p:nvGrpSpPr>
        <p:grpSpPr>
          <a:xfrm>
            <a:off x="8589947" y="1831205"/>
            <a:ext cx="363134" cy="270526"/>
            <a:chOff x="7419135" y="2541747"/>
            <a:chExt cx="419111" cy="304124"/>
          </a:xfrm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4DD0945A-9904-480F-803E-29D7F59EAC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21ED34B-FE0A-41DE-A445-DBE3EBD2CE6E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189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190918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kern="0" dirty="0">
                <a:ea typeface="MS PGothic" pitchFamily="34" charset="-128"/>
                <a:cs typeface="MS PGothic"/>
              </a:rPr>
              <a:t>Plus de la moitié des spectateurs déclarent acheter leurs billets le plus souvent sur Internet, et jusqu’à 63% chez les moins de 35 ans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1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Pour les spectacles vivants auxquels vous assistez, achetez-vous vos billets…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5ECE27-8680-48E1-81DA-12C18636B2E1}"/>
              </a:ext>
            </a:extLst>
          </p:cNvPr>
          <p:cNvSpPr txBox="1"/>
          <p:nvPr/>
        </p:nvSpPr>
        <p:spPr>
          <a:xfrm>
            <a:off x="-70874" y="1264201"/>
            <a:ext cx="4777098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ceux qui se rendent à des spectacles musicaux et de variété, en % - 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D32F296-F10C-4296-B907-2B9B0D512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436472"/>
              </p:ext>
            </p:extLst>
          </p:nvPr>
        </p:nvGraphicFramePr>
        <p:xfrm>
          <a:off x="707731" y="1636052"/>
          <a:ext cx="6314354" cy="510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CBE72517-CF77-412E-9272-6F1B54AC6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034750"/>
              </p:ext>
            </p:extLst>
          </p:nvPr>
        </p:nvGraphicFramePr>
        <p:xfrm>
          <a:off x="5312498" y="2135713"/>
          <a:ext cx="3831502" cy="325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319BB42A-57EF-4C0D-8699-F6501FEE0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088" y="5392500"/>
            <a:ext cx="259578" cy="27099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DB830DA-C5F8-4768-8E7D-F0873D56E458}"/>
              </a:ext>
            </a:extLst>
          </p:cNvPr>
          <p:cNvSpPr txBox="1"/>
          <p:nvPr/>
        </p:nvSpPr>
        <p:spPr>
          <a:xfrm>
            <a:off x="6179776" y="5458924"/>
            <a:ext cx="17449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Ensemble des Français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1C13F75-CCCB-47C2-ACAE-4F08F8369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026" y="5761843"/>
            <a:ext cx="249500" cy="2623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A70FCE-CA87-4E52-ABD8-61926B616E02}"/>
              </a:ext>
            </a:extLst>
          </p:cNvPr>
          <p:cNvSpPr txBox="1"/>
          <p:nvPr/>
        </p:nvSpPr>
        <p:spPr>
          <a:xfrm>
            <a:off x="6179776" y="5797076"/>
            <a:ext cx="17449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Moins de 35 ans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484C9B-83BE-466D-98B3-563A3CFD2D16}"/>
              </a:ext>
            </a:extLst>
          </p:cNvPr>
          <p:cNvSpPr txBox="1"/>
          <p:nvPr/>
        </p:nvSpPr>
        <p:spPr>
          <a:xfrm>
            <a:off x="6179777" y="6120049"/>
            <a:ext cx="17449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50 ans et plus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EE8BDE1-63E3-48D0-9F10-6B54DD28F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026" y="6078773"/>
            <a:ext cx="249500" cy="2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11BEE7-35FC-402B-86B0-FB1F870E0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B. </a:t>
            </a:r>
          </a:p>
          <a:p>
            <a:r>
              <a:rPr lang="fr-FR" dirty="0"/>
              <a:t>Faire durer le spectacle : captations et diffusions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91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>
                <a:solidFill>
                  <a:srgbClr val="70BF4A"/>
                </a:solidFill>
              </a:rPr>
              <a:t>Sommaire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75779"/>
              </p:ext>
            </p:extLst>
          </p:nvPr>
        </p:nvGraphicFramePr>
        <p:xfrm>
          <a:off x="134585" y="1529697"/>
          <a:ext cx="6443497" cy="426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2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065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135259"/>
                          </a:solidFill>
                        </a:rPr>
                        <a:t>Méthodologie d’enquête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135259"/>
                          </a:solidFill>
                        </a:rPr>
                        <a:t>P.3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0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135259"/>
                          </a:solidFill>
                          <a:latin typeface="+mn-lt"/>
                          <a:ea typeface="+mn-ea"/>
                          <a:cs typeface="+mn-cs"/>
                        </a:rPr>
                        <a:t>1. La fréquentation des spectacles vivants en France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135259"/>
                          </a:solidFill>
                        </a:rPr>
                        <a:t>P.4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065">
                <a:tc>
                  <a:txBody>
                    <a:bodyPr/>
                    <a:lstStyle/>
                    <a:p>
                      <a:pPr marL="1588" marR="0" lvl="0" indent="-15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135259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fr-FR" sz="1600" b="1" dirty="0">
                          <a:solidFill>
                            <a:srgbClr val="135259"/>
                          </a:solidFill>
                        </a:rPr>
                        <a:t>Le spectacle dans la société : vivre ensemble et découverte culturelle</a:t>
                      </a:r>
                      <a:endParaRPr lang="fr-FR" sz="1600" b="1" kern="1200" dirty="0">
                        <a:solidFill>
                          <a:srgbClr val="1352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135259"/>
                          </a:solidFill>
                        </a:rPr>
                        <a:t>P.7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626394"/>
                  </a:ext>
                </a:extLst>
              </a:tr>
              <a:tr h="8450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135259"/>
                          </a:solidFill>
                          <a:latin typeface="+mn-lt"/>
                          <a:ea typeface="+mn-ea"/>
                          <a:cs typeface="+mn-cs"/>
                        </a:rPr>
                        <a:t>3. Le spectacle, une expérience à 360°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fr-FR" sz="1200" dirty="0"/>
                        <a:t>Acheter son billet pour un spectacle, une étape de plus en plus digitalisée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fr-FR" sz="1200" dirty="0"/>
                        <a:t>Faire durer le spectacle : captations et diffusions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fr-FR" sz="1200" dirty="0"/>
                        <a:t>Augmenter l’expérience : les achats périphériques au spectacle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135259"/>
                          </a:solidFill>
                        </a:rPr>
                        <a:t>P.13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43074"/>
                  </a:ext>
                </a:extLst>
              </a:tr>
              <a:tr h="8450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135259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fr-FR" sz="1600" b="1" dirty="0">
                          <a:solidFill>
                            <a:srgbClr val="135259"/>
                          </a:solidFill>
                        </a:rPr>
                        <a:t>Le regard des spectateurs sur les mesures de sécurité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135259"/>
                          </a:solidFill>
                        </a:rPr>
                        <a:t>P.25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63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00966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kern="0" dirty="0">
                <a:ea typeface="MS PGothic" pitchFamily="34" charset="-128"/>
                <a:cs typeface="MS PGothic"/>
              </a:rPr>
              <a:t>Pour les Français, un spectacle vivant peut également se vivre hors des salles, à la télévision mais également et, de plus en plus, sur Internet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1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Personnellement, vous est-il déjà arrivé de… 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-1" y="1196752"/>
            <a:ext cx="4098276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tous, en % - 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075D5BF4-B450-4B17-A5F2-5879AE842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472660"/>
              </p:ext>
            </p:extLst>
          </p:nvPr>
        </p:nvGraphicFramePr>
        <p:xfrm>
          <a:off x="-1066943" y="2300439"/>
          <a:ext cx="5648990" cy="307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7C1CD774-614D-4BEA-8225-8178C95D8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500995"/>
              </p:ext>
            </p:extLst>
          </p:nvPr>
        </p:nvGraphicFramePr>
        <p:xfrm>
          <a:off x="3184400" y="2336651"/>
          <a:ext cx="5648990" cy="307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F33F8D9-E5AD-4F88-9411-2F3DD7D5D4A8}"/>
              </a:ext>
            </a:extLst>
          </p:cNvPr>
          <p:cNvSpPr/>
          <p:nvPr/>
        </p:nvSpPr>
        <p:spPr>
          <a:xfrm>
            <a:off x="748938" y="5255034"/>
            <a:ext cx="3125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Visionner tout ou partie d’un spectacle vivant diffusé sur une chaîne de télévision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4BAD-8667-49CB-A9D0-B6E126871BCE}"/>
              </a:ext>
            </a:extLst>
          </p:cNvPr>
          <p:cNvSpPr/>
          <p:nvPr/>
        </p:nvSpPr>
        <p:spPr>
          <a:xfrm>
            <a:off x="5278176" y="5255334"/>
            <a:ext cx="27293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Visionner tout ou partie d’un spectacle vivant diffusé sur Internet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25AC855-A264-4696-976A-B54F94B94763}"/>
              </a:ext>
            </a:extLst>
          </p:cNvPr>
          <p:cNvGrpSpPr/>
          <p:nvPr/>
        </p:nvGrpSpPr>
        <p:grpSpPr>
          <a:xfrm>
            <a:off x="7393488" y="1955691"/>
            <a:ext cx="363134" cy="270526"/>
            <a:chOff x="7419135" y="2541747"/>
            <a:chExt cx="419111" cy="304124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8B055ED4-9F3D-4E0E-A565-B7A76C8CDF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71339C0-6484-4C4C-BA27-A3985143BE7B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+4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FCC85988-7952-4616-BA4C-AE5FBFE0AE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7353" y="3360059"/>
            <a:ext cx="669124" cy="6534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55D69CE-F743-4395-B9C0-FC616092B9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5051" y="3457383"/>
            <a:ext cx="678946" cy="658441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2E84D432-381B-4AE6-A575-C2A6B2753E67}"/>
              </a:ext>
            </a:extLst>
          </p:cNvPr>
          <p:cNvSpPr/>
          <p:nvPr/>
        </p:nvSpPr>
        <p:spPr>
          <a:xfrm>
            <a:off x="914399" y="2336651"/>
            <a:ext cx="2779414" cy="2814776"/>
          </a:xfrm>
          <a:prstGeom prst="arc">
            <a:avLst>
              <a:gd name="adj1" fmla="val 10810593"/>
              <a:gd name="adj2" fmla="val 19252279"/>
            </a:avLst>
          </a:prstGeom>
          <a:ln w="190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13A747-8BDC-4A12-A805-FF5EBC56AE3A}"/>
              </a:ext>
            </a:extLst>
          </p:cNvPr>
          <p:cNvSpPr/>
          <p:nvPr/>
        </p:nvSpPr>
        <p:spPr>
          <a:xfrm>
            <a:off x="-126055" y="1682564"/>
            <a:ext cx="3310455" cy="864096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b="1" dirty="0">
                <a:solidFill>
                  <a:srgbClr val="6FBF4A"/>
                </a:solidFill>
              </a:rPr>
              <a:t>Souvent /</a:t>
            </a:r>
          </a:p>
          <a:p>
            <a:pPr algn="r"/>
            <a:r>
              <a:rPr lang="fr-FR" sz="1400" b="1" dirty="0">
                <a:solidFill>
                  <a:srgbClr val="6FBF4A"/>
                </a:solidFill>
              </a:rPr>
              <a:t>De temps en temps : 39%</a:t>
            </a:r>
          </a:p>
          <a:p>
            <a:pPr algn="r"/>
            <a:endParaRPr lang="fr-FR" sz="1200" dirty="0">
              <a:solidFill>
                <a:srgbClr val="6FBF4A"/>
              </a:solidFill>
            </a:endParaRPr>
          </a:p>
          <a:p>
            <a:pPr algn="r"/>
            <a:endParaRPr lang="fr-FR" sz="1100" i="1" dirty="0">
              <a:solidFill>
                <a:srgbClr val="6FBF4A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4763FC-44F4-430B-83D4-CAEFC63C6BBC}"/>
              </a:ext>
            </a:extLst>
          </p:cNvPr>
          <p:cNvSpPr/>
          <p:nvPr/>
        </p:nvSpPr>
        <p:spPr>
          <a:xfrm>
            <a:off x="4083033" y="1680737"/>
            <a:ext cx="3310455" cy="864096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b="1" dirty="0">
                <a:solidFill>
                  <a:srgbClr val="6FBF4A"/>
                </a:solidFill>
              </a:rPr>
              <a:t>Souvent /</a:t>
            </a:r>
          </a:p>
          <a:p>
            <a:pPr algn="r"/>
            <a:r>
              <a:rPr lang="fr-FR" sz="1400" b="1" dirty="0">
                <a:solidFill>
                  <a:srgbClr val="6FBF4A"/>
                </a:solidFill>
              </a:rPr>
              <a:t>De temps en temps : 27%</a:t>
            </a:r>
          </a:p>
          <a:p>
            <a:pPr algn="r"/>
            <a:endParaRPr lang="fr-FR" sz="1200" dirty="0">
              <a:solidFill>
                <a:srgbClr val="6FBF4A"/>
              </a:solidFill>
            </a:endParaRPr>
          </a:p>
          <a:p>
            <a:pPr algn="r"/>
            <a:endParaRPr lang="fr-FR" sz="1100" i="1" dirty="0">
              <a:solidFill>
                <a:srgbClr val="6FBF4A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F304C50-E417-424B-BD84-419125B2EA8E}"/>
              </a:ext>
            </a:extLst>
          </p:cNvPr>
          <p:cNvSpPr/>
          <p:nvPr/>
        </p:nvSpPr>
        <p:spPr>
          <a:xfrm>
            <a:off x="5151997" y="2379215"/>
            <a:ext cx="2779414" cy="2814776"/>
          </a:xfrm>
          <a:prstGeom prst="arc">
            <a:avLst>
              <a:gd name="adj1" fmla="val 10810593"/>
              <a:gd name="adj2" fmla="val 16679128"/>
            </a:avLst>
          </a:prstGeom>
          <a:ln w="190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7CF4A643-AADB-49E2-9957-BA214903A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524652"/>
              </p:ext>
            </p:extLst>
          </p:nvPr>
        </p:nvGraphicFramePr>
        <p:xfrm>
          <a:off x="836385" y="1703750"/>
          <a:ext cx="7747977" cy="488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0766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00966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kern="0" dirty="0">
                <a:ea typeface="MS PGothic" pitchFamily="34" charset="-128"/>
                <a:cs typeface="MS PGothic"/>
              </a:rPr>
              <a:t>Les comportements digitaux et interactifs vis-à-vis des spectacles se multiplient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Personnellement, vous est-il déjà arrivé de… 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-2" y="1196752"/>
            <a:ext cx="690500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tous, en % de réponses « </a:t>
            </a:r>
            <a:r>
              <a:rPr lang="fr-FR" sz="1000" b="1" dirty="0">
                <a:solidFill>
                  <a:schemeClr val="accent2"/>
                </a:solidFill>
              </a:rPr>
              <a:t>Souvent / De temps en temps 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» - </a:t>
            </a:r>
            <a:r>
              <a:rPr lang="fr-FR" sz="1000" i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Les évolutions sont indiquées par rapport à 2014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075D5BF4-B450-4B17-A5F2-5879AE842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341456"/>
              </p:ext>
            </p:extLst>
          </p:nvPr>
        </p:nvGraphicFramePr>
        <p:xfrm>
          <a:off x="582478" y="1577871"/>
          <a:ext cx="7366465" cy="488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523C71CC-1050-4E4E-878B-DC073FA4E3C0}"/>
              </a:ext>
            </a:extLst>
          </p:cNvPr>
          <p:cNvGrpSpPr/>
          <p:nvPr/>
        </p:nvGrpSpPr>
        <p:grpSpPr>
          <a:xfrm>
            <a:off x="6972154" y="2332152"/>
            <a:ext cx="363134" cy="270526"/>
            <a:chOff x="7419135" y="2541747"/>
            <a:chExt cx="419111" cy="304124"/>
          </a:xfrm>
        </p:grpSpPr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2F2FD1E7-6892-4803-BB63-BDF598F265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28B81FB-2F7F-4A0F-AB0C-585BD3706BEA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+8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4DCE07F-DA3F-414E-9BB1-E584993B27BB}"/>
              </a:ext>
            </a:extLst>
          </p:cNvPr>
          <p:cNvGrpSpPr/>
          <p:nvPr/>
        </p:nvGrpSpPr>
        <p:grpSpPr>
          <a:xfrm>
            <a:off x="5130502" y="5203010"/>
            <a:ext cx="363134" cy="270526"/>
            <a:chOff x="7419135" y="2541747"/>
            <a:chExt cx="419111" cy="304124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B3DB75F1-6234-46FE-90A9-B5DFB292DF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0C05FD1-857A-467A-B616-45D9B03D2B49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+6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44B994D9-AD94-42FD-848C-50F552AA56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5288" y="4222700"/>
            <a:ext cx="1120070" cy="15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4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11BEE7-35FC-402B-86B0-FB1F870E0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C. </a:t>
            </a:r>
          </a:p>
          <a:p>
            <a:r>
              <a:rPr lang="fr-FR" dirty="0"/>
              <a:t>Augmenter l’expérience : </a:t>
            </a:r>
          </a:p>
          <a:p>
            <a:r>
              <a:rPr lang="fr-FR" dirty="0"/>
              <a:t>les achats périphériques au spectacle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53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00966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kern="0" dirty="0">
                <a:ea typeface="MS PGothic" pitchFamily="34" charset="-128"/>
                <a:cs typeface="MS PGothic"/>
              </a:rPr>
              <a:t>De plus en plus, le spectacle se conçoit comme une sortie à part entière, que la plupart accompagnent d’un restaurant ou d’un verre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1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Et quelles sont les autres dépenses que vous prévoyez généralement lorsque vous sortez voir un spectacle live ?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038B22B-F630-4769-991D-E69FF2AE6760}"/>
              </a:ext>
            </a:extLst>
          </p:cNvPr>
          <p:cNvSpPr txBox="1"/>
          <p:nvPr/>
        </p:nvSpPr>
        <p:spPr>
          <a:xfrm>
            <a:off x="-70874" y="1264201"/>
            <a:ext cx="728352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ceux qui se rendent à des spectacles musicaux et de variété, en % - </a:t>
            </a:r>
            <a:r>
              <a:rPr lang="fr-FR" sz="1000" i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Les évolutions sont indiquées par rapport à 2014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4A1E6EF2-A620-4C13-A9B2-39E937475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416548"/>
              </p:ext>
            </p:extLst>
          </p:nvPr>
        </p:nvGraphicFramePr>
        <p:xfrm>
          <a:off x="511685" y="1577871"/>
          <a:ext cx="7747977" cy="488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D9F09C76-A4B0-4DAB-BFA3-97DFE497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21216"/>
              </p:ext>
            </p:extLst>
          </p:nvPr>
        </p:nvGraphicFramePr>
        <p:xfrm>
          <a:off x="7497662" y="1698169"/>
          <a:ext cx="762000" cy="437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54177869"/>
                    </a:ext>
                  </a:extLst>
                </a:gridCol>
              </a:tblGrid>
              <a:tr h="9168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934199"/>
                  </a:ext>
                </a:extLst>
              </a:tr>
              <a:tr h="8752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333125"/>
                  </a:ext>
                </a:extLst>
              </a:tr>
              <a:tr h="8752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671280"/>
                  </a:ext>
                </a:extLst>
              </a:tr>
              <a:tr h="8752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606671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041325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C762ECE9-1764-48EF-BB57-B7FA6142C8CF}"/>
              </a:ext>
            </a:extLst>
          </p:cNvPr>
          <p:cNvSpPr txBox="1"/>
          <p:nvPr/>
        </p:nvSpPr>
        <p:spPr>
          <a:xfrm>
            <a:off x="7389796" y="1538820"/>
            <a:ext cx="931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6FBF4A"/>
                </a:solidFill>
              </a:rPr>
              <a:t>Oui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210C099-8122-4F2F-9C0D-FF572F5B396C}"/>
              </a:ext>
            </a:extLst>
          </p:cNvPr>
          <p:cNvGrpSpPr/>
          <p:nvPr/>
        </p:nvGrpSpPr>
        <p:grpSpPr>
          <a:xfrm>
            <a:off x="8320831" y="2096026"/>
            <a:ext cx="363134" cy="270526"/>
            <a:chOff x="7419135" y="2541747"/>
            <a:chExt cx="419111" cy="304124"/>
          </a:xfrm>
        </p:grpSpPr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5532B642-38F5-42E7-A923-CE3532A38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2A3B67D-57B8-4072-83B4-C6A23C8CB1B6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+3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9BD233F-323C-46F0-8A42-3369681AF994}"/>
              </a:ext>
            </a:extLst>
          </p:cNvPr>
          <p:cNvGrpSpPr/>
          <p:nvPr/>
        </p:nvGrpSpPr>
        <p:grpSpPr>
          <a:xfrm>
            <a:off x="8316628" y="2989553"/>
            <a:ext cx="363134" cy="270526"/>
            <a:chOff x="7419135" y="2541747"/>
            <a:chExt cx="419111" cy="304124"/>
          </a:xfrm>
        </p:grpSpPr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D8ABC379-430B-43D9-9BE5-ADEAFA901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1E6B290-B9E1-4B72-A65C-78A80EFED680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+9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807A3DB-B43D-4524-B10F-5723C5D1B47F}"/>
              </a:ext>
            </a:extLst>
          </p:cNvPr>
          <p:cNvGrpSpPr/>
          <p:nvPr/>
        </p:nvGrpSpPr>
        <p:grpSpPr>
          <a:xfrm>
            <a:off x="8323700" y="3839553"/>
            <a:ext cx="363134" cy="270526"/>
            <a:chOff x="7419135" y="2541747"/>
            <a:chExt cx="419111" cy="304124"/>
          </a:xfrm>
        </p:grpSpPr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724966C7-85F4-462C-8830-BF74327A1C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10D86AF-CFBC-4F68-8417-D0B8DC46CAD5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+9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16FF59A-3561-4257-8CBD-88998B8C0D70}"/>
              </a:ext>
            </a:extLst>
          </p:cNvPr>
          <p:cNvGrpSpPr/>
          <p:nvPr/>
        </p:nvGrpSpPr>
        <p:grpSpPr>
          <a:xfrm>
            <a:off x="8328564" y="4733080"/>
            <a:ext cx="363134" cy="270526"/>
            <a:chOff x="7419135" y="2541747"/>
            <a:chExt cx="419111" cy="304124"/>
          </a:xfrm>
        </p:grpSpPr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78BC3A7A-525B-4F98-A535-575258D81C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59C20D0-F8D4-464F-BE7A-61BB3AB2A2BA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+6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94626BC-3CDE-4FDC-BCDA-2643A94F8B00}"/>
              </a:ext>
            </a:extLst>
          </p:cNvPr>
          <p:cNvGrpSpPr/>
          <p:nvPr/>
        </p:nvGrpSpPr>
        <p:grpSpPr>
          <a:xfrm>
            <a:off x="8312163" y="5540747"/>
            <a:ext cx="363134" cy="270526"/>
            <a:chOff x="7419135" y="2541747"/>
            <a:chExt cx="419111" cy="304124"/>
          </a:xfrm>
        </p:grpSpPr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64860300-F37C-49D7-A26B-2CDEC42B14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0370165-B305-451B-B9F0-3F893987CB60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9359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3D5504B5-FC91-4BB6-AA2E-49B6AE333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0934"/>
              </p:ext>
            </p:extLst>
          </p:nvPr>
        </p:nvGraphicFramePr>
        <p:xfrm>
          <a:off x="6567045" y="1789400"/>
          <a:ext cx="623596" cy="399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596">
                  <a:extLst>
                    <a:ext uri="{9D8B030D-6E8A-4147-A177-3AD203B41FA5}">
                      <a16:colId xmlns:a16="http://schemas.microsoft.com/office/drawing/2014/main" val="4168782263"/>
                    </a:ext>
                  </a:extLst>
                </a:gridCol>
              </a:tblGrid>
              <a:tr h="13523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403830"/>
                  </a:ext>
                </a:extLst>
              </a:tr>
              <a:tr h="13523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16500"/>
                  </a:ext>
                </a:extLst>
              </a:tr>
              <a:tr h="12879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kern="1200" dirty="0">
                          <a:solidFill>
                            <a:srgbClr val="70BF4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291227"/>
                  </a:ext>
                </a:extLst>
              </a:tr>
            </a:tbl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8E3FDD7B-AC1A-4FF2-9916-2E91EDBDE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583024"/>
              </p:ext>
            </p:extLst>
          </p:nvPr>
        </p:nvGraphicFramePr>
        <p:xfrm>
          <a:off x="347087" y="1731876"/>
          <a:ext cx="7747977" cy="437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00966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kern="0" dirty="0">
                <a:ea typeface="MS PGothic" pitchFamily="34" charset="-128"/>
                <a:cs typeface="MS PGothic"/>
              </a:rPr>
              <a:t>L’achat de produits dérivés des spectacles confirme son dynamisme en 2018, le téléchargement progressant naturellement par rapport aux supports physiques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6418737" y="1667197"/>
            <a:ext cx="931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6FBF4A"/>
                </a:solidFill>
              </a:rPr>
              <a:t>Oui</a:t>
            </a:r>
          </a:p>
        </p:txBody>
      </p:sp>
      <p:sp>
        <p:nvSpPr>
          <p:cNvPr id="21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Après avoir assisté à un spectacle « live », vous est-il déjà arrivé… ?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88610" y="6189663"/>
            <a:ext cx="3466530" cy="490537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E769F3-7118-40B0-914C-F73DA9FED96E}"/>
              </a:ext>
            </a:extLst>
          </p:cNvPr>
          <p:cNvSpPr txBox="1"/>
          <p:nvPr/>
        </p:nvSpPr>
        <p:spPr>
          <a:xfrm>
            <a:off x="-70874" y="1264201"/>
            <a:ext cx="7420646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ceux qui se rendent à des spectacles musicaux et de variété, en % - </a:t>
            </a:r>
            <a:r>
              <a:rPr lang="fr-FR" sz="1000" i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Les évolutions sont indiquées par rapport à 2014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0F5799E-6086-4865-8D08-70CEE3AE6E19}"/>
              </a:ext>
            </a:extLst>
          </p:cNvPr>
          <p:cNvGrpSpPr/>
          <p:nvPr/>
        </p:nvGrpSpPr>
        <p:grpSpPr>
          <a:xfrm>
            <a:off x="7125727" y="5022543"/>
            <a:ext cx="363134" cy="270526"/>
            <a:chOff x="7419135" y="2541747"/>
            <a:chExt cx="419111" cy="304124"/>
          </a:xfrm>
        </p:grpSpPr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A92C5CD4-03C3-456A-ADED-B1E6F788D1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DB8B39C-2024-4AD0-B00A-6009C4F122AF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+5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61EED3B-B86A-4980-B6EC-C0ACA5478201}"/>
              </a:ext>
            </a:extLst>
          </p:cNvPr>
          <p:cNvGrpSpPr/>
          <p:nvPr/>
        </p:nvGrpSpPr>
        <p:grpSpPr>
          <a:xfrm>
            <a:off x="7125727" y="3693330"/>
            <a:ext cx="363134" cy="270526"/>
            <a:chOff x="7419135" y="2541747"/>
            <a:chExt cx="419111" cy="304124"/>
          </a:xfrm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BACF3316-110C-469C-995E-C7E9ED4F3C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08997CB-2CF2-4660-A5A3-EF1B7E06F52D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+4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F0694DB-E8A3-49A5-9634-7B2B33BD8812}"/>
              </a:ext>
            </a:extLst>
          </p:cNvPr>
          <p:cNvGrpSpPr/>
          <p:nvPr/>
        </p:nvGrpSpPr>
        <p:grpSpPr>
          <a:xfrm>
            <a:off x="7125730" y="2325541"/>
            <a:ext cx="358886" cy="256767"/>
            <a:chOff x="7419135" y="2524022"/>
            <a:chExt cx="414208" cy="288655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8A2A4689-7652-4CB8-9874-7AF5F3E342E5}"/>
                </a:ext>
              </a:extLst>
            </p:cNvPr>
            <p:cNvCxnSpPr>
              <a:cxnSpLocks/>
            </p:cNvCxnSpPr>
            <p:nvPr/>
          </p:nvCxnSpPr>
          <p:spPr>
            <a:xfrm>
              <a:off x="7651015" y="2524022"/>
              <a:ext cx="182328" cy="288655"/>
            </a:xfrm>
            <a:prstGeom prst="straightConnector1">
              <a:avLst/>
            </a:prstGeom>
            <a:ln w="19050">
              <a:solidFill>
                <a:srgbClr val="F05559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6C53D08-D0F6-406C-931B-F86E66337437}"/>
                </a:ext>
              </a:extLst>
            </p:cNvPr>
            <p:cNvSpPr txBox="1"/>
            <p:nvPr/>
          </p:nvSpPr>
          <p:spPr>
            <a:xfrm>
              <a:off x="7419135" y="2605076"/>
              <a:ext cx="231880" cy="207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rgbClr val="F05559"/>
                  </a:solidFill>
                  <a:latin typeface="Arial" charset="0"/>
                  <a:ea typeface="Arial" charset="0"/>
                  <a:cs typeface="Arial" charset="0"/>
                </a:rPr>
                <a:t>-5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80D0028-5CE9-45FC-B043-40DA4239B5B7}"/>
              </a:ext>
            </a:extLst>
          </p:cNvPr>
          <p:cNvGrpSpPr/>
          <p:nvPr/>
        </p:nvGrpSpPr>
        <p:grpSpPr>
          <a:xfrm>
            <a:off x="7598502" y="2215205"/>
            <a:ext cx="312323" cy="3226776"/>
            <a:chOff x="7872046" y="2215662"/>
            <a:chExt cx="223019" cy="3226776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E8CEDB69-591A-482C-A04F-FBCCE1B61D97}"/>
                </a:ext>
              </a:extLst>
            </p:cNvPr>
            <p:cNvCxnSpPr>
              <a:cxnSpLocks/>
            </p:cNvCxnSpPr>
            <p:nvPr/>
          </p:nvCxnSpPr>
          <p:spPr>
            <a:xfrm>
              <a:off x="7872046" y="2215662"/>
              <a:ext cx="0" cy="5715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46E40FD-D65B-405D-A3E0-2E7EEDE3BE52}"/>
                </a:ext>
              </a:extLst>
            </p:cNvPr>
            <p:cNvCxnSpPr>
              <a:cxnSpLocks/>
            </p:cNvCxnSpPr>
            <p:nvPr/>
          </p:nvCxnSpPr>
          <p:spPr>
            <a:xfrm>
              <a:off x="7872046" y="4884797"/>
              <a:ext cx="0" cy="5576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arenthèse fermante 26">
              <a:extLst>
                <a:ext uri="{FF2B5EF4-FFF2-40B4-BE49-F238E27FC236}">
                  <a16:creationId xmlns:a16="http://schemas.microsoft.com/office/drawing/2014/main" id="{76B3DF9B-E9DC-4279-8BE9-51DFA2E3890A}"/>
                </a:ext>
              </a:extLst>
            </p:cNvPr>
            <p:cNvSpPr/>
            <p:nvPr/>
          </p:nvSpPr>
          <p:spPr>
            <a:xfrm>
              <a:off x="7872047" y="2501412"/>
              <a:ext cx="223018" cy="2705797"/>
            </a:xfrm>
            <a:prstGeom prst="rightBracket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3CDC1D67-FAD6-4F2E-AC41-BD42243408C0}"/>
              </a:ext>
            </a:extLst>
          </p:cNvPr>
          <p:cNvSpPr txBox="1"/>
          <p:nvPr/>
        </p:nvSpPr>
        <p:spPr>
          <a:xfrm>
            <a:off x="8020468" y="3069295"/>
            <a:ext cx="1123532" cy="1431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49%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déclarent avoir acheté un CD/DVD ou téléchargé le spectacle ou des chansons au moins de temps en temps</a:t>
            </a:r>
            <a:endParaRPr lang="fr-FR" sz="1800" dirty="0">
              <a:solidFill>
                <a:schemeClr val="bg2">
                  <a:lumMod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65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55128" y="2883244"/>
            <a:ext cx="6268094" cy="469768"/>
          </a:xfrm>
        </p:spPr>
        <p:txBody>
          <a:bodyPr/>
          <a:lstStyle/>
          <a:p>
            <a:r>
              <a:rPr lang="fr-FR" dirty="0"/>
              <a:t>Le regard des spectateurs sur les mesures de sécurité</a:t>
            </a:r>
          </a:p>
        </p:txBody>
      </p:sp>
    </p:spTree>
    <p:extLst>
      <p:ext uri="{BB962C8B-B14F-4D97-AF65-F5344CB8AC3E}">
        <p14:creationId xmlns:p14="http://schemas.microsoft.com/office/powerpoint/2010/main" val="2630608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ique 23">
            <a:extLst>
              <a:ext uri="{FF2B5EF4-FFF2-40B4-BE49-F238E27FC236}">
                <a16:creationId xmlns:a16="http://schemas.microsoft.com/office/drawing/2014/main" id="{728E108D-A3F4-4269-BD0B-0AF3E899C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213897"/>
              </p:ext>
            </p:extLst>
          </p:nvPr>
        </p:nvGraphicFramePr>
        <p:xfrm>
          <a:off x="4413067" y="2112247"/>
          <a:ext cx="5501437" cy="494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363574431"/>
              </p:ext>
            </p:extLst>
          </p:nvPr>
        </p:nvGraphicFramePr>
        <p:xfrm>
          <a:off x="-161602" y="1996236"/>
          <a:ext cx="5501437" cy="494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00966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kern="0" dirty="0">
                <a:ea typeface="MS PGothic" pitchFamily="34" charset="-128"/>
                <a:cs typeface="MS PGothic"/>
              </a:rPr>
              <a:t>Depuis novembre 2015, le sentiment de sécurité lors des spectacles est en nette progression, quand le sentiment de sécurité générale diminue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51554" y="2112247"/>
            <a:ext cx="3180257" cy="864096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6FBF4A"/>
                </a:solidFill>
              </a:rPr>
              <a:t>86%</a:t>
            </a:r>
          </a:p>
          <a:p>
            <a:r>
              <a:rPr lang="fr-FR" sz="1400" b="1" dirty="0">
                <a:solidFill>
                  <a:schemeClr val="bg2">
                    <a:lumMod val="10000"/>
                  </a:schemeClr>
                </a:solidFill>
              </a:rPr>
              <a:t>se sentent en sécurité lors d’un spectacle, d’un festival</a:t>
            </a:r>
          </a:p>
          <a:p>
            <a:endParaRPr lang="fr-FR" sz="1200" dirty="0">
              <a:solidFill>
                <a:srgbClr val="6FBF4A"/>
              </a:solidFill>
            </a:endParaRPr>
          </a:p>
          <a:p>
            <a:endParaRPr lang="fr-FR" sz="1100" i="1" dirty="0">
              <a:solidFill>
                <a:srgbClr val="6FBF4A"/>
              </a:solidFill>
            </a:endParaRPr>
          </a:p>
        </p:txBody>
      </p:sp>
      <p:sp>
        <p:nvSpPr>
          <p:cNvPr id="9" name="Rounded Rectangle 17"/>
          <p:cNvSpPr/>
          <p:nvPr/>
        </p:nvSpPr>
        <p:spPr>
          <a:xfrm>
            <a:off x="-1" y="836712"/>
            <a:ext cx="4954773" cy="636598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Depuis novembre 2015, diriez-vous que vous vous sentez très en sécurité, plutôt en sécurité, plutôt pas en sécurité ou pas du tout en sécurité lorsque vous assistez à un spectacle / à un festival 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-1" y="1451934"/>
            <a:ext cx="5029201" cy="4593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r-FR" dirty="0"/>
              <a:t>- A ceux qui ont assisté à au moins un spectacle depuis les attentats de Paris, en % - </a:t>
            </a:r>
            <a:r>
              <a:rPr lang="fr-FR" i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Les évolutions sont lues par rapport à 2016</a:t>
            </a:r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06F936D-1D74-4D7B-BAA6-9EA4C434F6D9}"/>
              </a:ext>
            </a:extLst>
          </p:cNvPr>
          <p:cNvGrpSpPr/>
          <p:nvPr/>
        </p:nvGrpSpPr>
        <p:grpSpPr>
          <a:xfrm>
            <a:off x="2936058" y="2705817"/>
            <a:ext cx="478253" cy="270526"/>
            <a:chOff x="7286270" y="2541747"/>
            <a:chExt cx="551976" cy="304124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9036BFF3-347F-4A33-B13A-D72408B0A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B9A16E2-459F-43BB-8BF0-ED55BE43D5E0}"/>
                </a:ext>
              </a:extLst>
            </p:cNvPr>
            <p:cNvSpPr txBox="1"/>
            <p:nvPr/>
          </p:nvSpPr>
          <p:spPr>
            <a:xfrm>
              <a:off x="7286270" y="2541747"/>
              <a:ext cx="364745" cy="207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+12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B116F-3F7D-4419-B7C5-BEEEF4AA0673}"/>
              </a:ext>
            </a:extLst>
          </p:cNvPr>
          <p:cNvSpPr/>
          <p:nvPr/>
        </p:nvSpPr>
        <p:spPr>
          <a:xfrm>
            <a:off x="5350023" y="1964445"/>
            <a:ext cx="3180257" cy="1151941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6FBF4A"/>
                </a:solidFill>
              </a:rPr>
              <a:t>55%</a:t>
            </a:r>
          </a:p>
          <a:p>
            <a:r>
              <a:rPr lang="fr-FR" sz="1400" b="1" dirty="0">
                <a:solidFill>
                  <a:schemeClr val="bg2">
                    <a:lumMod val="10000"/>
                  </a:schemeClr>
                </a:solidFill>
              </a:rPr>
              <a:t>se sentent la plupart du temps en sécurité au quotidien</a:t>
            </a:r>
          </a:p>
          <a:p>
            <a:endParaRPr lang="fr-FR" sz="1200" dirty="0">
              <a:solidFill>
                <a:srgbClr val="6FBF4A"/>
              </a:solidFill>
            </a:endParaRPr>
          </a:p>
          <a:p>
            <a:endParaRPr lang="fr-FR" sz="1100" i="1" dirty="0">
              <a:solidFill>
                <a:srgbClr val="6FBF4A"/>
              </a:solidFill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629CAEC-13AD-45F8-9C98-15A29DA0EA99}"/>
              </a:ext>
            </a:extLst>
          </p:cNvPr>
          <p:cNvGrpSpPr/>
          <p:nvPr/>
        </p:nvGrpSpPr>
        <p:grpSpPr>
          <a:xfrm>
            <a:off x="7933560" y="2712696"/>
            <a:ext cx="358886" cy="256767"/>
            <a:chOff x="7419135" y="2524022"/>
            <a:chExt cx="414208" cy="288655"/>
          </a:xfrm>
        </p:grpSpPr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C34B2A20-9206-4882-B47A-F79C36C31B2B}"/>
                </a:ext>
              </a:extLst>
            </p:cNvPr>
            <p:cNvCxnSpPr>
              <a:cxnSpLocks/>
            </p:cNvCxnSpPr>
            <p:nvPr/>
          </p:nvCxnSpPr>
          <p:spPr>
            <a:xfrm>
              <a:off x="7651015" y="2524022"/>
              <a:ext cx="182328" cy="288655"/>
            </a:xfrm>
            <a:prstGeom prst="straightConnector1">
              <a:avLst/>
            </a:prstGeom>
            <a:ln w="19050">
              <a:solidFill>
                <a:srgbClr val="F05559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4672BCF-7CA3-4F8F-8584-DE371A6E9739}"/>
                </a:ext>
              </a:extLst>
            </p:cNvPr>
            <p:cNvSpPr txBox="1"/>
            <p:nvPr/>
          </p:nvSpPr>
          <p:spPr>
            <a:xfrm>
              <a:off x="7419135" y="2605076"/>
              <a:ext cx="231880" cy="207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rgbClr val="F05559"/>
                  </a:solidFill>
                  <a:latin typeface="Arial" charset="0"/>
                  <a:ea typeface="Arial" charset="0"/>
                  <a:cs typeface="Arial" charset="0"/>
                </a:rPr>
                <a:t>-5</a:t>
              </a:r>
            </a:p>
          </p:txBody>
        </p:sp>
      </p:grp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42156B2B-5EF3-48DF-BD71-695CD8F6AF6D}"/>
              </a:ext>
            </a:extLst>
          </p:cNvPr>
          <p:cNvSpPr/>
          <p:nvPr/>
        </p:nvSpPr>
        <p:spPr>
          <a:xfrm>
            <a:off x="4986671" y="840252"/>
            <a:ext cx="4224680" cy="636598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Vous arrive-t-il de vous sentir en insécurité… ?</a:t>
            </a:r>
          </a:p>
          <a:p>
            <a:pPr algn="just"/>
            <a:endParaRPr lang="fr-FR" sz="1100" kern="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fr-FR" sz="1100" kern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25A25BF-8E0D-4D1E-B3AF-6493B40E9FA8}"/>
              </a:ext>
            </a:extLst>
          </p:cNvPr>
          <p:cNvSpPr txBox="1"/>
          <p:nvPr/>
        </p:nvSpPr>
        <p:spPr>
          <a:xfrm>
            <a:off x="4958328" y="1455476"/>
            <a:ext cx="5029201" cy="4593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r-FR" dirty="0"/>
              <a:t>- A tous, en % -</a:t>
            </a:r>
          </a:p>
          <a:p>
            <a:r>
              <a:rPr lang="fr-FR" i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Les évolutions sont lues par rapport à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687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00966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kern="0" dirty="0">
                <a:ea typeface="MS PGothic" pitchFamily="34" charset="-128"/>
                <a:cs typeface="MS PGothic"/>
              </a:rPr>
              <a:t>Les mesures de sécurité continuent à rassurer les Français qui se sont rendus aux spectacles depuis les attentats de 2015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042026677"/>
              </p:ext>
            </p:extLst>
          </p:nvPr>
        </p:nvGraphicFramePr>
        <p:xfrm>
          <a:off x="-555479" y="1674977"/>
          <a:ext cx="8700166" cy="457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Et diriez-vous que lorsque vous vous rendez à un spectacle ou à un festival les mesures de sécurité ….?  </a:t>
            </a:r>
            <a:endParaRPr lang="fr-FR" sz="11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196752"/>
            <a:ext cx="8579978" cy="4593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r-FR" dirty="0"/>
              <a:t>- A ceux qui ont assisté à au moins un spectacle depuis les attentats de Paris, en % - </a:t>
            </a:r>
            <a:r>
              <a:rPr lang="fr-FR" i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Les évolutions sont indiquées par rapport à 2016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306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27"/>
          </p:nvPr>
        </p:nvSpPr>
        <p:spPr>
          <a:xfrm>
            <a:off x="531349" y="3471031"/>
            <a:ext cx="3764033" cy="215683"/>
          </a:xfrm>
        </p:spPr>
        <p:txBody>
          <a:bodyPr>
            <a:noAutofit/>
          </a:bodyPr>
          <a:lstStyle/>
          <a:p>
            <a:r>
              <a:rPr lang="fr-FR" sz="1200" dirty="0"/>
              <a:t>Suivez l’actualité de Harris Interactive sur :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7"/>
          </p:nvPr>
        </p:nvSpPr>
        <p:spPr>
          <a:xfrm>
            <a:off x="509780" y="926970"/>
            <a:ext cx="1903586" cy="406190"/>
          </a:xfrm>
        </p:spPr>
        <p:txBody>
          <a:bodyPr/>
          <a:lstStyle/>
          <a:p>
            <a:r>
              <a:rPr lang="fr-FR" dirty="0"/>
              <a:t>Contacts</a:t>
            </a:r>
          </a:p>
        </p:txBody>
      </p:sp>
      <p:sp>
        <p:nvSpPr>
          <p:cNvPr id="18" name="Espace réservé du texte 6"/>
          <p:cNvSpPr>
            <a:spLocks noGrp="1"/>
          </p:cNvSpPr>
          <p:nvPr>
            <p:ph type="body" sz="quarter" idx="27"/>
          </p:nvPr>
        </p:nvSpPr>
        <p:spPr>
          <a:xfrm>
            <a:off x="718757" y="4734193"/>
            <a:ext cx="2106739" cy="224862"/>
          </a:xfrm>
        </p:spPr>
        <p:txBody>
          <a:bodyPr>
            <a:noAutofit/>
          </a:bodyPr>
          <a:lstStyle/>
          <a:p>
            <a:pPr algn="ctr"/>
            <a:r>
              <a:rPr lang="fr-FR" sz="1200" b="0" u="sng" dirty="0">
                <a:hlinkClick r:id="rId2"/>
              </a:rPr>
              <a:t>www.harris-interactive.com</a:t>
            </a:r>
            <a:endParaRPr lang="fr-FR" sz="1200" b="0" dirty="0"/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27"/>
          </p:nvPr>
        </p:nvSpPr>
        <p:spPr>
          <a:xfrm>
            <a:off x="2738841" y="4738783"/>
            <a:ext cx="1742640" cy="215683"/>
          </a:xfrm>
        </p:spPr>
        <p:txBody>
          <a:bodyPr>
            <a:noAutofit/>
          </a:bodyPr>
          <a:lstStyle/>
          <a:p>
            <a:pPr algn="ctr"/>
            <a:r>
              <a:rPr lang="fr-FR" sz="1200" b="0" u="sng" dirty="0">
                <a:hlinkClick r:id="rId3"/>
              </a:rPr>
              <a:t>Facebook</a:t>
            </a:r>
            <a:endParaRPr lang="fr-FR" sz="1200" b="0" dirty="0">
              <a:hlinkClick r:id="rId3"/>
            </a:endParaRPr>
          </a:p>
        </p:txBody>
      </p:sp>
      <p:sp>
        <p:nvSpPr>
          <p:cNvPr id="20" name="Espace réservé du texte 6"/>
          <p:cNvSpPr>
            <a:spLocks noGrp="1"/>
          </p:cNvSpPr>
          <p:nvPr>
            <p:ph type="body" sz="quarter" idx="27"/>
          </p:nvPr>
        </p:nvSpPr>
        <p:spPr>
          <a:xfrm>
            <a:off x="4577280" y="4738783"/>
            <a:ext cx="1742640" cy="215683"/>
          </a:xfrm>
        </p:spPr>
        <p:txBody>
          <a:bodyPr>
            <a:noAutofit/>
          </a:bodyPr>
          <a:lstStyle/>
          <a:p>
            <a:pPr algn="ctr"/>
            <a:r>
              <a:rPr lang="fr-FR" sz="1200" b="0" u="sng" dirty="0">
                <a:hlinkClick r:id="rId4"/>
              </a:rPr>
              <a:t>Twitter</a:t>
            </a:r>
            <a:endParaRPr lang="fr-FR" sz="1200" b="0" dirty="0">
              <a:hlinkClick r:id="rId5"/>
            </a:endParaRPr>
          </a:p>
        </p:txBody>
      </p:sp>
      <p:sp>
        <p:nvSpPr>
          <p:cNvPr id="21" name="Espace réservé du texte 6"/>
          <p:cNvSpPr>
            <a:spLocks noGrp="1"/>
          </p:cNvSpPr>
          <p:nvPr>
            <p:ph type="body" sz="quarter" idx="27"/>
          </p:nvPr>
        </p:nvSpPr>
        <p:spPr>
          <a:xfrm>
            <a:off x="6408351" y="4729603"/>
            <a:ext cx="1742640" cy="234042"/>
          </a:xfrm>
        </p:spPr>
        <p:txBody>
          <a:bodyPr>
            <a:noAutofit/>
          </a:bodyPr>
          <a:lstStyle/>
          <a:p>
            <a:pPr algn="ctr"/>
            <a:r>
              <a:rPr lang="fr-FR" sz="1200" b="0" u="sng" dirty="0">
                <a:hlinkClick r:id="rId6"/>
              </a:rPr>
              <a:t>LinkedIn</a:t>
            </a:r>
            <a:endParaRPr lang="fr-FR" sz="1200" b="0" dirty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27"/>
          </p:nvPr>
        </p:nvSpPr>
        <p:spPr>
          <a:xfrm>
            <a:off x="509780" y="5433911"/>
            <a:ext cx="8349717" cy="596065"/>
          </a:xfrm>
        </p:spPr>
        <p:txBody>
          <a:bodyPr>
            <a:noAutofit/>
          </a:bodyPr>
          <a:lstStyle/>
          <a:p>
            <a:r>
              <a:rPr lang="fr-FR" sz="1200" dirty="0"/>
              <a:t>Contacts Harris Interactive en France :</a:t>
            </a:r>
          </a:p>
          <a:p>
            <a:r>
              <a:rPr lang="fr-FR" sz="1200" b="0" dirty="0"/>
              <a:t>Jean-Daniel </a:t>
            </a:r>
            <a:r>
              <a:rPr lang="fr-FR" sz="1200" b="0"/>
              <a:t>Lévy – </a:t>
            </a:r>
            <a:r>
              <a:rPr lang="fr-FR" sz="1200" b="0" dirty="0"/>
              <a:t>Directeur du Département Politique &amp; Opinion - 01 44 87 60 30 - </a:t>
            </a:r>
            <a:r>
              <a:rPr lang="fr-FR" sz="1200" b="0" u="sng" dirty="0">
                <a:hlinkClick r:id="rId7"/>
              </a:rPr>
              <a:t>jdlevy@harrisinteractive.fr</a:t>
            </a:r>
            <a:endParaRPr lang="fr-FR" sz="1200" b="0" u="sng" dirty="0"/>
          </a:p>
          <a:p>
            <a:r>
              <a:rPr lang="fr-FR" sz="1200" b="0" dirty="0"/>
              <a:t>Laurence Lavernhe – Responsable de la communication - 01 44 87 60 94 - 01 44 87 60 30 - </a:t>
            </a:r>
            <a:r>
              <a:rPr lang="fr-FR" sz="1200" b="0" u="sng" dirty="0">
                <a:hlinkClick r:id="rId8"/>
              </a:rPr>
              <a:t>llavernhe@harrisinteractive.fr</a:t>
            </a:r>
            <a:endParaRPr lang="fr-FR" sz="1200" b="0" dirty="0"/>
          </a:p>
        </p:txBody>
      </p:sp>
      <p:cxnSp>
        <p:nvCxnSpPr>
          <p:cNvPr id="23" name="Straight Connector 18"/>
          <p:cNvCxnSpPr/>
          <p:nvPr/>
        </p:nvCxnSpPr>
        <p:spPr>
          <a:xfrm>
            <a:off x="509780" y="5178105"/>
            <a:ext cx="575749" cy="0"/>
          </a:xfrm>
          <a:prstGeom prst="line">
            <a:avLst/>
          </a:prstGeom>
          <a:ln>
            <a:solidFill>
              <a:srgbClr val="70BF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6"/>
          <p:cNvSpPr>
            <a:spLocks noGrp="1"/>
          </p:cNvSpPr>
          <p:nvPr>
            <p:ph type="body" sz="quarter" idx="27"/>
          </p:nvPr>
        </p:nvSpPr>
        <p:spPr>
          <a:xfrm>
            <a:off x="531350" y="2005223"/>
            <a:ext cx="5277250" cy="925105"/>
          </a:xfrm>
        </p:spPr>
        <p:txBody>
          <a:bodyPr>
            <a:noAutofit/>
          </a:bodyPr>
          <a:lstStyle/>
          <a:p>
            <a:r>
              <a:rPr lang="fr-FR" sz="1200" b="0" dirty="0"/>
              <a:t>Merci de noter que toute </a:t>
            </a:r>
            <a:r>
              <a:rPr lang="fr-FR" sz="1200" dirty="0"/>
              <a:t>diffusion de ces résultats</a:t>
            </a:r>
          </a:p>
          <a:p>
            <a:r>
              <a:rPr lang="fr-FR" sz="1200" b="0" dirty="0"/>
              <a:t>doit être accompagnée des éléments techniques suivants :</a:t>
            </a:r>
          </a:p>
          <a:p>
            <a:r>
              <a:rPr lang="fr-FR" sz="1200" b="0" dirty="0"/>
              <a:t>le </a:t>
            </a:r>
            <a:r>
              <a:rPr lang="fr-FR" sz="1200" dirty="0"/>
              <a:t>nom de l'institut</a:t>
            </a:r>
            <a:r>
              <a:rPr lang="fr-FR" sz="1200" b="0" dirty="0"/>
              <a:t>, le </a:t>
            </a:r>
            <a:r>
              <a:rPr lang="fr-FR" sz="1200" dirty="0"/>
              <a:t>nom du commanditaire de l’étude</a:t>
            </a:r>
            <a:r>
              <a:rPr lang="fr-FR" sz="1200" b="0" dirty="0"/>
              <a:t>,</a:t>
            </a:r>
          </a:p>
          <a:p>
            <a:r>
              <a:rPr lang="fr-FR" sz="1200" b="0" dirty="0"/>
              <a:t>la </a:t>
            </a:r>
            <a:r>
              <a:rPr lang="fr-FR" sz="1200" dirty="0"/>
              <a:t>méthode d'enquête</a:t>
            </a:r>
            <a:r>
              <a:rPr lang="fr-FR" sz="1200" b="0" dirty="0"/>
              <a:t>, les </a:t>
            </a:r>
            <a:r>
              <a:rPr lang="fr-FR" sz="1200" dirty="0"/>
              <a:t>dates de réalisation</a:t>
            </a:r>
            <a:r>
              <a:rPr lang="fr-FR" sz="1200" b="0" dirty="0"/>
              <a:t> et la </a:t>
            </a:r>
            <a:r>
              <a:rPr lang="fr-FR" sz="1200" dirty="0"/>
              <a:t>taille de l'échantillon</a:t>
            </a:r>
            <a:r>
              <a:rPr lang="fr-FR" sz="1200" b="0" dirty="0"/>
              <a:t>.</a:t>
            </a:r>
          </a:p>
        </p:txBody>
      </p:sp>
      <p:cxnSp>
        <p:nvCxnSpPr>
          <p:cNvPr id="25" name="Straight Connector 18"/>
          <p:cNvCxnSpPr/>
          <p:nvPr/>
        </p:nvCxnSpPr>
        <p:spPr>
          <a:xfrm>
            <a:off x="535386" y="3190202"/>
            <a:ext cx="575749" cy="0"/>
          </a:xfrm>
          <a:prstGeom prst="line">
            <a:avLst/>
          </a:prstGeom>
          <a:ln>
            <a:solidFill>
              <a:srgbClr val="70BF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1412958" y="3887070"/>
            <a:ext cx="720000" cy="720000"/>
            <a:chOff x="1412958" y="3887070"/>
            <a:chExt cx="720000" cy="720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932" y="4066736"/>
              <a:ext cx="429470" cy="429470"/>
            </a:xfrm>
            <a:prstGeom prst="rect">
              <a:avLst/>
            </a:prstGeom>
          </p:spPr>
        </p:pic>
        <p:sp>
          <p:nvSpPr>
            <p:cNvPr id="6" name="Ellipse 5"/>
            <p:cNvSpPr/>
            <p:nvPr/>
          </p:nvSpPr>
          <p:spPr>
            <a:xfrm>
              <a:off x="1412958" y="3887070"/>
              <a:ext cx="720000" cy="720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250161" y="3887070"/>
            <a:ext cx="720000" cy="720000"/>
            <a:chOff x="3250161" y="3887070"/>
            <a:chExt cx="720000" cy="720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44" t="18686" r="34349" b="18781"/>
            <a:stretch/>
          </p:blipFill>
          <p:spPr>
            <a:xfrm>
              <a:off x="3465274" y="3980970"/>
              <a:ext cx="289775" cy="567906"/>
            </a:xfrm>
            <a:prstGeom prst="rect">
              <a:avLst/>
            </a:prstGeom>
          </p:spPr>
        </p:pic>
        <p:sp>
          <p:nvSpPr>
            <p:cNvPr id="26" name="Ellipse 25"/>
            <p:cNvSpPr/>
            <p:nvPr/>
          </p:nvSpPr>
          <p:spPr>
            <a:xfrm>
              <a:off x="3250161" y="3887070"/>
              <a:ext cx="720000" cy="720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088600" y="3887070"/>
            <a:ext cx="720000" cy="720000"/>
            <a:chOff x="5088600" y="3887070"/>
            <a:chExt cx="720000" cy="720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7" t="25268" r="20779" b="24586"/>
            <a:stretch/>
          </p:blipFill>
          <p:spPr>
            <a:xfrm>
              <a:off x="5235472" y="4068344"/>
              <a:ext cx="465820" cy="402489"/>
            </a:xfrm>
            <a:prstGeom prst="rect">
              <a:avLst/>
            </a:prstGeom>
          </p:spPr>
        </p:pic>
        <p:sp>
          <p:nvSpPr>
            <p:cNvPr id="31" name="Ellipse 30"/>
            <p:cNvSpPr/>
            <p:nvPr/>
          </p:nvSpPr>
          <p:spPr>
            <a:xfrm>
              <a:off x="5088600" y="3887070"/>
              <a:ext cx="720000" cy="720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919671" y="3887070"/>
            <a:ext cx="720000" cy="720000"/>
            <a:chOff x="6919671" y="3887070"/>
            <a:chExt cx="720000" cy="720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8" t="23265" r="22809" b="21585"/>
            <a:stretch/>
          </p:blipFill>
          <p:spPr>
            <a:xfrm>
              <a:off x="7084141" y="4056408"/>
              <a:ext cx="408478" cy="416161"/>
            </a:xfrm>
            <a:prstGeom prst="rect">
              <a:avLst/>
            </a:prstGeom>
          </p:spPr>
        </p:pic>
        <p:sp>
          <p:nvSpPr>
            <p:cNvPr id="32" name="Ellipse 31"/>
            <p:cNvSpPr/>
            <p:nvPr/>
          </p:nvSpPr>
          <p:spPr>
            <a:xfrm>
              <a:off x="6919671" y="3887070"/>
              <a:ext cx="720000" cy="720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542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1564518" y="1060445"/>
            <a:ext cx="6971367" cy="822798"/>
          </a:xfrm>
        </p:spPr>
        <p:txBody>
          <a:bodyPr anchor="ctr">
            <a:noAutofit/>
          </a:bodyPr>
          <a:lstStyle/>
          <a:p>
            <a:r>
              <a:rPr lang="fr-FR" sz="1500" dirty="0"/>
              <a:t>Enquête réalisée </a:t>
            </a:r>
            <a:r>
              <a:rPr lang="fr-FR" sz="1500" b="1" dirty="0">
                <a:solidFill>
                  <a:srgbClr val="70BF4A"/>
                </a:solidFill>
              </a:rPr>
              <a:t>en ligne </a:t>
            </a:r>
            <a:r>
              <a:rPr lang="fr-FR" sz="1500" dirty="0"/>
              <a:t>du </a:t>
            </a:r>
            <a:r>
              <a:rPr lang="fr-FR" sz="1500" b="1" dirty="0">
                <a:solidFill>
                  <a:srgbClr val="70BF4A"/>
                </a:solidFill>
              </a:rPr>
              <a:t>28 </a:t>
            </a:r>
            <a:r>
              <a:rPr lang="fr-FR" sz="1500" dirty="0"/>
              <a:t>au </a:t>
            </a:r>
            <a:r>
              <a:rPr lang="fr-FR" sz="1500" b="1" dirty="0">
                <a:solidFill>
                  <a:srgbClr val="70BF4A"/>
                </a:solidFill>
              </a:rPr>
              <a:t>30 août 2018</a:t>
            </a:r>
            <a:r>
              <a:rPr lang="fr-FR" sz="1500" dirty="0"/>
              <a:t>.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24"/>
          </p:nvPr>
        </p:nvSpPr>
        <p:spPr>
          <a:xfrm>
            <a:off x="1549035" y="2031586"/>
            <a:ext cx="7222207" cy="822798"/>
          </a:xfrm>
        </p:spPr>
        <p:txBody>
          <a:bodyPr anchor="ctr">
            <a:noAutofit/>
          </a:bodyPr>
          <a:lstStyle/>
          <a:p>
            <a:pPr algn="just"/>
            <a:r>
              <a:rPr lang="fr-FR" sz="1500" dirty="0"/>
              <a:t>Échantillon de </a:t>
            </a:r>
            <a:r>
              <a:rPr lang="fr-FR" sz="1500" b="1" dirty="0">
                <a:solidFill>
                  <a:srgbClr val="70BF4A"/>
                </a:solidFill>
              </a:rPr>
              <a:t>1075</a:t>
            </a:r>
            <a:r>
              <a:rPr lang="fr-FR" sz="1500" dirty="0"/>
              <a:t> personnes, représentatif des Français âgés de 15 ans et plus.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1549036" y="3041489"/>
            <a:ext cx="7222206" cy="8227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fr-FR" sz="1500" dirty="0"/>
              <a:t>Méthode des quotas et redressement appliqués aux variables suivantes :</a:t>
            </a:r>
            <a:r>
              <a:rPr lang="fr-FR" sz="1500" dirty="0">
                <a:solidFill>
                  <a:srgbClr val="FF0000"/>
                </a:solidFill>
              </a:rPr>
              <a:t> </a:t>
            </a:r>
            <a:r>
              <a:rPr lang="fr-FR" sz="1500" dirty="0">
                <a:solidFill>
                  <a:srgbClr val="70BF4A"/>
                </a:solidFill>
              </a:rPr>
              <a:t>sexe, âge, catégorie socioprofessionnelle et région de l’interviewé(e).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1423616" y="4063239"/>
            <a:ext cx="7253169" cy="111886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FR" sz="1500" dirty="0"/>
              <a:t>Aide à la lecture des résultats détaillés :</a:t>
            </a:r>
          </a:p>
          <a:p>
            <a:pPr marL="447675" indent="-171450" algn="just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70BF4A"/>
                </a:solidFill>
              </a:rPr>
              <a:t>Les chiffres présentés sont exprimés en pourcentage.</a:t>
            </a:r>
          </a:p>
          <a:p>
            <a:pPr marL="447675" indent="-171450" algn="just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70BF4A"/>
                </a:solidFill>
              </a:rPr>
              <a:t>Les rappels sont issus des premières vagues de l’Observatoire du live menées auprès d’échantillons représentatifs des Français âgés de 15 ans et plus :</a:t>
            </a:r>
          </a:p>
          <a:p>
            <a:pPr marL="447675" indent="-171450" algn="just">
              <a:buFontTx/>
              <a:buChar char="-"/>
            </a:pPr>
            <a:r>
              <a:rPr lang="fr-FR" sz="1200" dirty="0">
                <a:solidFill>
                  <a:srgbClr val="70BF4A"/>
                </a:solidFill>
              </a:rPr>
              <a:t>Vague 1 : en septembre 2014, auprès d’un échantillon de 1020 personnes</a:t>
            </a:r>
          </a:p>
          <a:p>
            <a:pPr marL="447675" indent="-171450" algn="just">
              <a:buFontTx/>
              <a:buChar char="-"/>
            </a:pPr>
            <a:r>
              <a:rPr lang="fr-FR" sz="1200" dirty="0">
                <a:solidFill>
                  <a:srgbClr val="70BF4A"/>
                </a:solidFill>
              </a:rPr>
              <a:t>Vague 2 : en septembre 2015, auprès d’un échantillon de 1020 personnes</a:t>
            </a:r>
          </a:p>
          <a:p>
            <a:pPr marL="447675" indent="-171450" algn="just">
              <a:buFontTx/>
              <a:buChar char="-"/>
            </a:pPr>
            <a:r>
              <a:rPr lang="fr-FR" sz="1200" dirty="0">
                <a:solidFill>
                  <a:srgbClr val="70BF4A"/>
                </a:solidFill>
              </a:rPr>
              <a:t>Vague 3 : en septembre 2016, auprès d’un échantillon de 1005 personnes</a:t>
            </a:r>
          </a:p>
          <a:p>
            <a:pPr marL="447675" indent="-171450" algn="just">
              <a:buFontTx/>
              <a:buChar char="-"/>
            </a:pPr>
            <a:r>
              <a:rPr lang="fr-FR" sz="1200" dirty="0">
                <a:solidFill>
                  <a:srgbClr val="70BF4A"/>
                </a:solidFill>
              </a:rPr>
              <a:t>Vague 4 : en septembre 2017, auprès d’un échantillon de 1025 personnes</a:t>
            </a:r>
          </a:p>
          <a:p>
            <a:pPr marL="447675" indent="-171450" algn="just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70BF4A"/>
                </a:solidFill>
              </a:rPr>
              <a:t>Sauf indication contraire, les évolutions            sont indiquées </a:t>
            </a:r>
            <a:r>
              <a:rPr lang="fr-FR" sz="1200" b="1" dirty="0">
                <a:solidFill>
                  <a:srgbClr val="70BF4A"/>
                </a:solidFill>
              </a:rPr>
              <a:t>par rapport à la vague 2014 </a:t>
            </a:r>
          </a:p>
          <a:p>
            <a:pPr marL="276225" indent="0" algn="just">
              <a:buNone/>
            </a:pPr>
            <a:endParaRPr lang="fr-FR" sz="1200" dirty="0">
              <a:solidFill>
                <a:srgbClr val="70BF4A"/>
              </a:solidFill>
            </a:endParaRPr>
          </a:p>
        </p:txBody>
      </p:sp>
      <p:sp>
        <p:nvSpPr>
          <p:cNvPr id="13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347245" y="356391"/>
            <a:ext cx="6756288" cy="33268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Méthodologie d’enquête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76" y="4063239"/>
            <a:ext cx="775618" cy="775618"/>
          </a:xfrm>
          <a:prstGeom prst="rect">
            <a:avLst/>
          </a:prstGeom>
        </p:spPr>
      </p:pic>
      <p:pic>
        <p:nvPicPr>
          <p:cNvPr id="15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00" y="3071002"/>
            <a:ext cx="775618" cy="775618"/>
          </a:xfrm>
          <a:prstGeom prst="rect">
            <a:avLst/>
          </a:prstGeom>
        </p:spPr>
      </p:pic>
      <p:pic>
        <p:nvPicPr>
          <p:cNvPr id="16" name="Picture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00" y="2078766"/>
            <a:ext cx="775618" cy="77561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1" y="1000011"/>
            <a:ext cx="867600" cy="86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86D2A6-10EE-44F1-8906-019EA2156D86}"/>
              </a:ext>
            </a:extLst>
          </p:cNvPr>
          <p:cNvSpPr/>
          <p:nvPr/>
        </p:nvSpPr>
        <p:spPr>
          <a:xfrm>
            <a:off x="1990646" y="6194973"/>
            <a:ext cx="654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latin typeface="Arial" charset="0"/>
                <a:cs typeface="Arial" charset="0"/>
              </a:rPr>
              <a:t>Parmi les spectacles vivants, les « spectacles live » ou « spectacles musicaux et de variété » correspondent aux concerts de musique (hors opéra et musique classique), spectacles d’humour, festivals, et comédies musicales. 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10A23B3-050B-47A4-AA17-A17220E97BCB}"/>
              </a:ext>
            </a:extLst>
          </p:cNvPr>
          <p:cNvCxnSpPr/>
          <p:nvPr/>
        </p:nvCxnSpPr>
        <p:spPr>
          <a:xfrm>
            <a:off x="4831651" y="5860329"/>
            <a:ext cx="111717" cy="114222"/>
          </a:xfrm>
          <a:prstGeom prst="straightConnector1">
            <a:avLst/>
          </a:prstGeom>
          <a:ln>
            <a:solidFill>
              <a:srgbClr val="F0555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EBBF4B9-4FDA-435C-AAF8-F67582E64E09}"/>
              </a:ext>
            </a:extLst>
          </p:cNvPr>
          <p:cNvCxnSpPr/>
          <p:nvPr/>
        </p:nvCxnSpPr>
        <p:spPr>
          <a:xfrm flipV="1">
            <a:off x="4620651" y="5832089"/>
            <a:ext cx="100264" cy="14902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44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55128" y="2966523"/>
            <a:ext cx="6268094" cy="924954"/>
          </a:xfrm>
        </p:spPr>
        <p:txBody>
          <a:bodyPr/>
          <a:lstStyle/>
          <a:p>
            <a:r>
              <a:rPr lang="fr-FR" dirty="0"/>
              <a:t>1. La fréquentation des spectacles vivants en France</a:t>
            </a:r>
          </a:p>
        </p:txBody>
      </p:sp>
    </p:spTree>
    <p:extLst>
      <p:ext uri="{BB962C8B-B14F-4D97-AF65-F5344CB8AC3E}">
        <p14:creationId xmlns:p14="http://schemas.microsoft.com/office/powerpoint/2010/main" val="32481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AB5213-6F84-4E9B-8132-96B4DEBAE704}"/>
              </a:ext>
            </a:extLst>
          </p:cNvPr>
          <p:cNvSpPr/>
          <p:nvPr/>
        </p:nvSpPr>
        <p:spPr>
          <a:xfrm>
            <a:off x="1" y="2038199"/>
            <a:ext cx="9144000" cy="1169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:a16="http://schemas.microsoft.com/office/drawing/2014/main" id="{237FE1C6-68C4-47B3-843C-DDB1CADB3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437052"/>
              </p:ext>
            </p:extLst>
          </p:nvPr>
        </p:nvGraphicFramePr>
        <p:xfrm>
          <a:off x="2014570" y="2157762"/>
          <a:ext cx="5575579" cy="477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" name="Rectangle 80">
            <a:extLst>
              <a:ext uri="{FF2B5EF4-FFF2-40B4-BE49-F238E27FC236}">
                <a16:creationId xmlns:a16="http://schemas.microsoft.com/office/drawing/2014/main" id="{201E2DA3-DCA5-40BF-AEE5-858E014E1C65}"/>
              </a:ext>
            </a:extLst>
          </p:cNvPr>
          <p:cNvSpPr/>
          <p:nvPr/>
        </p:nvSpPr>
        <p:spPr>
          <a:xfrm>
            <a:off x="0" y="3551999"/>
            <a:ext cx="9144001" cy="1169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9" name="Graphique 78">
            <a:extLst>
              <a:ext uri="{FF2B5EF4-FFF2-40B4-BE49-F238E27FC236}">
                <a16:creationId xmlns:a16="http://schemas.microsoft.com/office/drawing/2014/main" id="{F101E47A-ABAE-4A2D-A714-5F0D7993F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582633"/>
              </p:ext>
            </p:extLst>
          </p:nvPr>
        </p:nvGraphicFramePr>
        <p:xfrm>
          <a:off x="2113996" y="2353296"/>
          <a:ext cx="5575579" cy="442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" name="Rectangle 82">
            <a:extLst>
              <a:ext uri="{FF2B5EF4-FFF2-40B4-BE49-F238E27FC236}">
                <a16:creationId xmlns:a16="http://schemas.microsoft.com/office/drawing/2014/main" id="{6CC92C12-E5B8-4056-A1E6-31D95531DF75}"/>
              </a:ext>
            </a:extLst>
          </p:cNvPr>
          <p:cNvSpPr/>
          <p:nvPr/>
        </p:nvSpPr>
        <p:spPr>
          <a:xfrm>
            <a:off x="17901" y="5118985"/>
            <a:ext cx="9129609" cy="1169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116958" y="117542"/>
            <a:ext cx="8846171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800" kern="0" dirty="0">
                <a:ea typeface="MS PGothic" pitchFamily="34" charset="-128"/>
                <a:cs typeface="MS PGothic"/>
              </a:rPr>
              <a:t>40% des Français déclarent assister à un spectacle live au moins une fois par 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00498" y="6529581"/>
            <a:ext cx="404725" cy="219766"/>
          </a:xfrm>
        </p:spPr>
        <p:txBody>
          <a:bodyPr/>
          <a:lstStyle/>
          <a:p>
            <a:fld id="{8B466926-FFCF-D849-BE20-83CC7D4E44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De manière générale, à quelle fréquence </a:t>
            </a:r>
            <a:r>
              <a:rPr lang="fr-FR" sz="1100" u="sng" kern="0" dirty="0">
                <a:solidFill>
                  <a:schemeClr val="bg2">
                    <a:lumMod val="25000"/>
                  </a:schemeClr>
                </a:solidFill>
              </a:rPr>
              <a:t>assistez-vous</a:t>
            </a:r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 à chacun des types de spectacles suivants 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0" y="1196752"/>
            <a:ext cx="197971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tous, en % -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00FB5C3-B3A5-46DF-BE03-CCCCE0C3E99A}"/>
              </a:ext>
            </a:extLst>
          </p:cNvPr>
          <p:cNvSpPr/>
          <p:nvPr/>
        </p:nvSpPr>
        <p:spPr>
          <a:xfrm>
            <a:off x="4662951" y="1384021"/>
            <a:ext cx="13303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b="1" dirty="0">
                <a:solidFill>
                  <a:schemeClr val="accent1"/>
                </a:solidFill>
              </a:rPr>
              <a:t>Au moins une fois par an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27760" y="2269449"/>
            <a:ext cx="1728192" cy="769441"/>
          </a:xfrm>
          <a:prstGeom prst="rect">
            <a:avLst/>
          </a:prstGeom>
          <a:noFill/>
          <a:ln w="15875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fr-FR" sz="11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fr-FR" sz="1100" b="1" dirty="0">
                <a:solidFill>
                  <a:schemeClr val="accent1"/>
                </a:solidFill>
              </a:rPr>
              <a:t>Tous types de spectacles</a:t>
            </a:r>
          </a:p>
          <a:p>
            <a:pPr algn="ctr"/>
            <a:endParaRPr lang="fr-FR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27760" y="3721073"/>
            <a:ext cx="1728192" cy="938719"/>
          </a:xfrm>
          <a:prstGeom prst="rect">
            <a:avLst/>
          </a:prstGeom>
          <a:noFill/>
          <a:ln w="158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100" b="1" u="sng" dirty="0">
                <a:solidFill>
                  <a:schemeClr val="accent1"/>
                </a:solidFill>
              </a:rPr>
              <a:t>Spectacles « live » </a:t>
            </a:r>
            <a:r>
              <a:rPr lang="fr-FR" sz="1100" b="1" dirty="0">
                <a:solidFill>
                  <a:schemeClr val="accent1"/>
                </a:solidFill>
              </a:rPr>
              <a:t>: concerts de musique hors opéra, comédies musicales et one man shows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51520" y="5231847"/>
            <a:ext cx="1728192" cy="938719"/>
          </a:xfrm>
          <a:prstGeom prst="rect">
            <a:avLst/>
          </a:prstGeom>
          <a:noFill/>
          <a:ln w="15875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fr-FR" sz="11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fr-FR" sz="1100" b="1" dirty="0">
                <a:solidFill>
                  <a:schemeClr val="accent1"/>
                </a:solidFill>
              </a:rPr>
              <a:t>Théâtre /</a:t>
            </a:r>
          </a:p>
          <a:p>
            <a:pPr algn="ctr"/>
            <a:r>
              <a:rPr lang="fr-FR" sz="1100" b="1" dirty="0">
                <a:solidFill>
                  <a:schemeClr val="accent1"/>
                </a:solidFill>
              </a:rPr>
              <a:t> Opéra et concerts de musique classique</a:t>
            </a:r>
          </a:p>
          <a:p>
            <a:pPr algn="ctr"/>
            <a:r>
              <a:rPr lang="fr-FR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03" name="Corde 102">
            <a:extLst>
              <a:ext uri="{FF2B5EF4-FFF2-40B4-BE49-F238E27FC236}">
                <a16:creationId xmlns:a16="http://schemas.microsoft.com/office/drawing/2014/main" id="{3504C9CC-E54D-4DBA-B270-3F4776798AF9}"/>
              </a:ext>
            </a:extLst>
          </p:cNvPr>
          <p:cNvSpPr/>
          <p:nvPr/>
        </p:nvSpPr>
        <p:spPr>
          <a:xfrm rot="11883725">
            <a:off x="-165641" y="1903543"/>
            <a:ext cx="510174" cy="875242"/>
          </a:xfrm>
          <a:prstGeom prst="chord">
            <a:avLst>
              <a:gd name="adj1" fmla="val 3325950"/>
              <a:gd name="adj2" fmla="val 15890252"/>
            </a:avLst>
          </a:prstGeom>
          <a:solidFill>
            <a:srgbClr val="70BF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Corde 104">
            <a:extLst>
              <a:ext uri="{FF2B5EF4-FFF2-40B4-BE49-F238E27FC236}">
                <a16:creationId xmlns:a16="http://schemas.microsoft.com/office/drawing/2014/main" id="{9393DF0E-794B-441F-90B6-3B7A9CC54C6D}"/>
              </a:ext>
            </a:extLst>
          </p:cNvPr>
          <p:cNvSpPr/>
          <p:nvPr/>
        </p:nvSpPr>
        <p:spPr>
          <a:xfrm rot="11883725">
            <a:off x="-164074" y="3436932"/>
            <a:ext cx="510174" cy="875242"/>
          </a:xfrm>
          <a:prstGeom prst="chord">
            <a:avLst>
              <a:gd name="adj1" fmla="val 3325950"/>
              <a:gd name="adj2" fmla="val 15890252"/>
            </a:avLst>
          </a:prstGeom>
          <a:solidFill>
            <a:srgbClr val="70BF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Corde 105">
            <a:extLst>
              <a:ext uri="{FF2B5EF4-FFF2-40B4-BE49-F238E27FC236}">
                <a16:creationId xmlns:a16="http://schemas.microsoft.com/office/drawing/2014/main" id="{88FB30FC-D298-46C7-B8E2-5889AC26FB2D}"/>
              </a:ext>
            </a:extLst>
          </p:cNvPr>
          <p:cNvSpPr/>
          <p:nvPr/>
        </p:nvSpPr>
        <p:spPr>
          <a:xfrm rot="11883725">
            <a:off x="-165641" y="4973928"/>
            <a:ext cx="510174" cy="875242"/>
          </a:xfrm>
          <a:prstGeom prst="chord">
            <a:avLst>
              <a:gd name="adj1" fmla="val 3325950"/>
              <a:gd name="adj2" fmla="val 15890252"/>
            </a:avLst>
          </a:prstGeom>
          <a:solidFill>
            <a:srgbClr val="70BF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0" name="Graphique 79">
            <a:extLst>
              <a:ext uri="{FF2B5EF4-FFF2-40B4-BE49-F238E27FC236}">
                <a16:creationId xmlns:a16="http://schemas.microsoft.com/office/drawing/2014/main" id="{03B19B7D-C5CE-4E3D-97E8-A6140C046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067473"/>
              </p:ext>
            </p:extLst>
          </p:nvPr>
        </p:nvGraphicFramePr>
        <p:xfrm>
          <a:off x="2213331" y="3739268"/>
          <a:ext cx="5575579" cy="442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A674AC2E-97EF-4B5C-86D5-D02B16A4F39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8196" y="1395965"/>
            <a:ext cx="362683" cy="4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8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1602758365"/>
              </p:ext>
            </p:extLst>
          </p:nvPr>
        </p:nvGraphicFramePr>
        <p:xfrm>
          <a:off x="1677375" y="1925887"/>
          <a:ext cx="7595072" cy="521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00966" y="117542"/>
            <a:ext cx="8762163" cy="648833"/>
          </a:xfrm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600" kern="0" dirty="0">
                <a:ea typeface="MS PGothic" pitchFamily="34" charset="-128"/>
                <a:cs typeface="MS PGothic"/>
              </a:rPr>
              <a:t>Parmi les spectacles live, le concert est l’événement auquel les Français déclarent le plus se rendre et également celui dont la fréquentation a le plus progressé depuis 2014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De manière générale, à quelle fréquence </a:t>
            </a:r>
            <a:r>
              <a:rPr lang="fr-FR" sz="1100" u="sng" kern="0" dirty="0">
                <a:solidFill>
                  <a:schemeClr val="bg2">
                    <a:lumMod val="25000"/>
                  </a:schemeClr>
                </a:solidFill>
              </a:rPr>
              <a:t>assistez-vous</a:t>
            </a:r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 à chacun des types de spectacles suivants 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-1" y="1196752"/>
            <a:ext cx="436690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tous, en % - </a:t>
            </a:r>
            <a:r>
              <a:rPr lang="fr-FR" sz="1000" i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Les évolutions sont indiquées par rapport à 2014</a:t>
            </a:r>
            <a:endParaRPr lang="fr-FR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2C2278B-6798-4D91-8E9C-69D43E3E0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4066" y="1676981"/>
            <a:ext cx="362683" cy="4558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3E8907-B454-4B24-97CC-43957B7C3678}"/>
              </a:ext>
            </a:extLst>
          </p:cNvPr>
          <p:cNvSpPr/>
          <p:nvPr/>
        </p:nvSpPr>
        <p:spPr>
          <a:xfrm>
            <a:off x="3816748" y="1789547"/>
            <a:ext cx="239175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b="1" dirty="0">
                <a:solidFill>
                  <a:schemeClr val="accent1"/>
                </a:solidFill>
              </a:rPr>
              <a:t>Au moins une fois par an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97E1592-F456-4F73-8636-33B66B390E7F}"/>
              </a:ext>
            </a:extLst>
          </p:cNvPr>
          <p:cNvGrpSpPr/>
          <p:nvPr/>
        </p:nvGrpSpPr>
        <p:grpSpPr>
          <a:xfrm>
            <a:off x="7316171" y="2538971"/>
            <a:ext cx="363134" cy="270526"/>
            <a:chOff x="7419135" y="2541747"/>
            <a:chExt cx="419111" cy="304124"/>
          </a:xfrm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F5EFAEC9-2BF1-46F0-99A1-DA79995A37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BD57469-3849-4145-A664-56A9DF33B360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+9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DA23113-0BF1-4AEC-AB11-B654284DB011}"/>
              </a:ext>
            </a:extLst>
          </p:cNvPr>
          <p:cNvGrpSpPr/>
          <p:nvPr/>
        </p:nvGrpSpPr>
        <p:grpSpPr>
          <a:xfrm>
            <a:off x="7316171" y="3181329"/>
            <a:ext cx="363134" cy="270526"/>
            <a:chOff x="7419135" y="2541747"/>
            <a:chExt cx="419111" cy="304124"/>
          </a:xfrm>
        </p:grpSpPr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877DA1B1-665B-4D9B-845B-8A07459964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255C313-1285-426D-B984-D5A5215EE28A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+6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27E38CA-1FAB-4B01-AE98-C7D7CA5C39D8}"/>
              </a:ext>
            </a:extLst>
          </p:cNvPr>
          <p:cNvGrpSpPr/>
          <p:nvPr/>
        </p:nvGrpSpPr>
        <p:grpSpPr>
          <a:xfrm>
            <a:off x="7316171" y="3823687"/>
            <a:ext cx="363134" cy="270526"/>
            <a:chOff x="7419135" y="2541747"/>
            <a:chExt cx="419111" cy="304124"/>
          </a:xfrm>
        </p:grpSpPr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487EB8C6-D390-4418-A87D-F900F5DC90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3ADE6B1-DC4A-4C87-A6A8-0C37039D2FC9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+7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5BA8691B-4428-42F9-9D14-DCAEAD8CEEF2}"/>
              </a:ext>
            </a:extLst>
          </p:cNvPr>
          <p:cNvGrpSpPr/>
          <p:nvPr/>
        </p:nvGrpSpPr>
        <p:grpSpPr>
          <a:xfrm>
            <a:off x="7316171" y="4466045"/>
            <a:ext cx="363134" cy="270526"/>
            <a:chOff x="7419135" y="2541747"/>
            <a:chExt cx="419111" cy="304124"/>
          </a:xfrm>
        </p:grpSpPr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BF090B15-085F-47F3-AC07-1135E71961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FBB8FF8E-F309-4BB3-9B26-29063065E03C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+5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66D3581-0973-43D6-B648-345055E7C5B9}"/>
              </a:ext>
            </a:extLst>
          </p:cNvPr>
          <p:cNvGrpSpPr/>
          <p:nvPr/>
        </p:nvGrpSpPr>
        <p:grpSpPr>
          <a:xfrm>
            <a:off x="7316171" y="5108403"/>
            <a:ext cx="363134" cy="270526"/>
            <a:chOff x="7419135" y="2541747"/>
            <a:chExt cx="419111" cy="304124"/>
          </a:xfrm>
        </p:grpSpPr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167D4296-CC5D-41B1-A335-31D6A3220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29010CC2-71E3-44B4-9386-FB2053A6018C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+4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008CDA6E-CFFA-4FA6-A226-5826E873BCEB}"/>
              </a:ext>
            </a:extLst>
          </p:cNvPr>
          <p:cNvGrpSpPr/>
          <p:nvPr/>
        </p:nvGrpSpPr>
        <p:grpSpPr>
          <a:xfrm>
            <a:off x="7316171" y="5750762"/>
            <a:ext cx="363134" cy="270526"/>
            <a:chOff x="7419135" y="2541747"/>
            <a:chExt cx="419111" cy="304124"/>
          </a:xfrm>
        </p:grpSpPr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72359C9B-BF15-402A-B2A4-A9AB5D75CA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40" y="2541747"/>
              <a:ext cx="214406" cy="30412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31764775-330B-4AB8-9429-897A02277444}"/>
                </a:ext>
              </a:extLst>
            </p:cNvPr>
            <p:cNvSpPr txBox="1"/>
            <p:nvPr/>
          </p:nvSpPr>
          <p:spPr>
            <a:xfrm>
              <a:off x="7419135" y="2541747"/>
              <a:ext cx="231880" cy="20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2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55128" y="2966523"/>
            <a:ext cx="6268094" cy="924954"/>
          </a:xfrm>
        </p:spPr>
        <p:txBody>
          <a:bodyPr/>
          <a:lstStyle/>
          <a:p>
            <a:r>
              <a:rPr lang="fr-FR" dirty="0"/>
              <a:t>Le spectacle dans la société : vivre ensemble et découverte culturelle</a:t>
            </a:r>
          </a:p>
        </p:txBody>
      </p:sp>
    </p:spTree>
    <p:extLst>
      <p:ext uri="{BB962C8B-B14F-4D97-AF65-F5344CB8AC3E}">
        <p14:creationId xmlns:p14="http://schemas.microsoft.com/office/powerpoint/2010/main" val="104290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95972" y="117542"/>
            <a:ext cx="8762163" cy="648833"/>
          </a:xfrm>
          <a:noFill/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600" kern="0" dirty="0">
                <a:ea typeface="MS PGothic" pitchFamily="34" charset="-128"/>
              </a:rPr>
              <a:t>Le spectacle live : un public jeune et une fréquentation un peu plus intense que la moyenne en Ile-de-France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De manière générale, à quelle fréquence </a:t>
            </a:r>
            <a:r>
              <a:rPr lang="fr-FR" sz="1100" u="sng" kern="0" dirty="0">
                <a:solidFill>
                  <a:schemeClr val="bg2">
                    <a:lumMod val="25000"/>
                  </a:schemeClr>
                </a:solidFill>
              </a:rPr>
              <a:t>assistez-vous</a:t>
            </a:r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 à chacun des types de spectacles suivants ?</a:t>
            </a:r>
          </a:p>
          <a:p>
            <a:pPr algn="just"/>
            <a:endParaRPr lang="fr-FR" sz="1100" kern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045" y="1007064"/>
            <a:ext cx="365760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tous, en % de réponses « </a:t>
            </a:r>
            <a:r>
              <a:rPr lang="fr-FR" sz="1000" b="1" dirty="0">
                <a:solidFill>
                  <a:srgbClr val="70BF4A"/>
                </a:solidFill>
              </a:rPr>
              <a:t>Au moins une fois par an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 » - 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4287922" y="3936533"/>
            <a:ext cx="3888000" cy="70788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tx2"/>
                </a:solidFill>
              </a:rPr>
              <a:t>20%</a:t>
            </a:r>
          </a:p>
          <a:p>
            <a:r>
              <a:rPr lang="fr-FR" sz="1000" b="1" dirty="0">
                <a:solidFill>
                  <a:srgbClr val="135259"/>
                </a:solidFill>
              </a:rPr>
              <a:t>Des spectacles comiques / One man shows </a:t>
            </a:r>
          </a:p>
          <a:p>
            <a:r>
              <a:rPr lang="fr-FR" sz="1000" i="1" dirty="0">
                <a:solidFill>
                  <a:srgbClr val="135259"/>
                </a:solidFill>
              </a:rPr>
              <a:t>Moins de 35 ans : 27%</a:t>
            </a:r>
          </a:p>
          <a:p>
            <a:r>
              <a:rPr lang="fr-FR" sz="1000" i="1" dirty="0">
                <a:solidFill>
                  <a:srgbClr val="135259"/>
                </a:solidFill>
              </a:rPr>
              <a:t>Ile-de-France : 34%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4289709" y="4765485"/>
            <a:ext cx="3888432" cy="71558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70BF4A"/>
                </a:solidFill>
              </a:rPr>
              <a:t>9% </a:t>
            </a:r>
          </a:p>
          <a:p>
            <a:r>
              <a:rPr lang="fr-FR" sz="1000" b="1" dirty="0">
                <a:solidFill>
                  <a:srgbClr val="135259"/>
                </a:solidFill>
              </a:rPr>
              <a:t>Des comédies musicales</a:t>
            </a:r>
            <a:endParaRPr lang="fr-FR" sz="1000" b="1" u="sng" dirty="0">
              <a:solidFill>
                <a:srgbClr val="135259"/>
              </a:solidFill>
            </a:endParaRPr>
          </a:p>
          <a:p>
            <a:r>
              <a:rPr lang="fr-FR" sz="1000" i="1" dirty="0">
                <a:solidFill>
                  <a:srgbClr val="135259"/>
                </a:solidFill>
              </a:rPr>
              <a:t>Moins de 35 ans : 15%</a:t>
            </a:r>
          </a:p>
          <a:p>
            <a:r>
              <a:rPr lang="fr-FR" sz="1000" i="1" dirty="0">
                <a:solidFill>
                  <a:srgbClr val="135259"/>
                </a:solidFill>
              </a:rPr>
              <a:t>Ile-de-France : 13%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BE11DF-9658-421B-A230-5F9A16B987D6}"/>
              </a:ext>
            </a:extLst>
          </p:cNvPr>
          <p:cNvSpPr/>
          <p:nvPr/>
        </p:nvSpPr>
        <p:spPr>
          <a:xfrm>
            <a:off x="4287923" y="2089888"/>
            <a:ext cx="3996762" cy="954107"/>
          </a:xfrm>
          <a:prstGeom prst="rect">
            <a:avLst/>
          </a:prstGeom>
          <a:solidFill>
            <a:srgbClr val="135257">
              <a:alpha val="22000"/>
            </a:srgbClr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40% </a:t>
            </a:r>
          </a:p>
          <a:p>
            <a:r>
              <a:rPr lang="fr-FR" sz="1400" b="1" dirty="0">
                <a:solidFill>
                  <a:srgbClr val="135259"/>
                </a:solidFill>
              </a:rPr>
              <a:t>Total Des spectacles « live »</a:t>
            </a:r>
          </a:p>
          <a:p>
            <a:r>
              <a:rPr lang="fr-FR" sz="1100" i="1" dirty="0">
                <a:solidFill>
                  <a:srgbClr val="135259"/>
                </a:solidFill>
              </a:rPr>
              <a:t>Moins de 35 ans : 48%</a:t>
            </a:r>
          </a:p>
          <a:p>
            <a:r>
              <a:rPr lang="fr-FR" sz="1100" i="1" dirty="0">
                <a:solidFill>
                  <a:srgbClr val="135259"/>
                </a:solidFill>
              </a:rPr>
              <a:t>Ile-de-France : 50%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D0B83B-0217-4D55-BEDE-33A15EA15500}"/>
              </a:ext>
            </a:extLst>
          </p:cNvPr>
          <p:cNvSpPr/>
          <p:nvPr/>
        </p:nvSpPr>
        <p:spPr>
          <a:xfrm>
            <a:off x="4289709" y="3252314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b="1" dirty="0">
                <a:solidFill>
                  <a:srgbClr val="70BF4A"/>
                </a:solidFill>
              </a:rPr>
              <a:t>33%</a:t>
            </a:r>
          </a:p>
          <a:p>
            <a:r>
              <a:rPr lang="fr-FR" sz="1000" b="1" dirty="0">
                <a:solidFill>
                  <a:srgbClr val="135259"/>
                </a:solidFill>
              </a:rPr>
              <a:t>Des concerts de musique (hors opéra et musique classique)</a:t>
            </a:r>
          </a:p>
          <a:p>
            <a:r>
              <a:rPr lang="fr-FR" sz="1000" i="1" dirty="0">
                <a:solidFill>
                  <a:srgbClr val="135259"/>
                </a:solidFill>
              </a:rPr>
              <a:t>Moins de 35 ans : 41%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97738F5-4290-478F-9CFF-9667D6AEF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83" y="2298441"/>
            <a:ext cx="28670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2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95972" y="117542"/>
            <a:ext cx="8762163" cy="648833"/>
          </a:xfrm>
          <a:noFill/>
        </p:spPr>
        <p:txBody>
          <a:bodyPr anchor="ctr">
            <a:noAutofit/>
          </a:bodyPr>
          <a:lstStyle/>
          <a:p>
            <a:pPr algn="just" eaLnBrk="0" hangingPunct="0">
              <a:defRPr/>
            </a:pPr>
            <a:r>
              <a:rPr lang="fr-FR" sz="1600" kern="0" dirty="0">
                <a:ea typeface="MS PGothic" pitchFamily="34" charset="-128"/>
              </a:rPr>
              <a:t>Quel que soit le type de spectacle live, les Français les plus jeunes se distinguent par une fréquentation plus assidue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1" name="Rounded Rectangle 17"/>
          <p:cNvSpPr/>
          <p:nvPr/>
        </p:nvSpPr>
        <p:spPr>
          <a:xfrm>
            <a:off x="0" y="836712"/>
            <a:ext cx="9144000" cy="36004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De manière générale, à quelle fréquence </a:t>
            </a:r>
            <a:r>
              <a:rPr lang="fr-FR" sz="1100" u="sng" kern="0" dirty="0">
                <a:solidFill>
                  <a:schemeClr val="bg2">
                    <a:lumMod val="25000"/>
                  </a:schemeClr>
                </a:solidFill>
              </a:rPr>
              <a:t>assistez-vous</a:t>
            </a:r>
            <a:r>
              <a:rPr lang="fr-FR" sz="1100" kern="0" dirty="0">
                <a:solidFill>
                  <a:schemeClr val="bg2">
                    <a:lumMod val="25000"/>
                  </a:schemeClr>
                </a:solidFill>
              </a:rPr>
              <a:t> à chacun des types de spectacles suivants ?</a:t>
            </a:r>
          </a:p>
          <a:p>
            <a:pPr algn="just"/>
            <a:endParaRPr lang="fr-FR" sz="1100" kern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045" y="1007064"/>
            <a:ext cx="365760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- À tous, en % de réponses « </a:t>
            </a:r>
            <a:r>
              <a:rPr lang="fr-FR" sz="1000" b="1" dirty="0">
                <a:solidFill>
                  <a:srgbClr val="70BF4A"/>
                </a:solidFill>
              </a:rPr>
              <a:t>Au moins une fois par an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 » -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480158B-E72B-4019-9A87-080058E42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43" y="1652097"/>
            <a:ext cx="377944" cy="39456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8767C62-24EF-4A0D-945C-3F00E3620044}"/>
              </a:ext>
            </a:extLst>
          </p:cNvPr>
          <p:cNvSpPr txBox="1"/>
          <p:nvPr/>
        </p:nvSpPr>
        <p:spPr>
          <a:xfrm>
            <a:off x="7516476" y="1633937"/>
            <a:ext cx="17449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Ensemble des Français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1EF0B90-F7C3-4FA3-8CAC-4209382A7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180" y="2122183"/>
            <a:ext cx="363271" cy="38192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FD524B4-68BD-4B0E-B051-2E38750A1CB4}"/>
              </a:ext>
            </a:extLst>
          </p:cNvPr>
          <p:cNvSpPr txBox="1"/>
          <p:nvPr/>
        </p:nvSpPr>
        <p:spPr>
          <a:xfrm>
            <a:off x="7516475" y="2232961"/>
            <a:ext cx="17449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Moins de 35 ans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A96CEF3-FAE9-4957-A850-CD9D8095440B}"/>
              </a:ext>
            </a:extLst>
          </p:cNvPr>
          <p:cNvSpPr txBox="1"/>
          <p:nvPr/>
        </p:nvSpPr>
        <p:spPr>
          <a:xfrm>
            <a:off x="7516475" y="2655964"/>
            <a:ext cx="17449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50 ans et plus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88177DD-A10E-4F03-AF9C-AE46EE97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179" y="2572722"/>
            <a:ext cx="363271" cy="381928"/>
          </a:xfrm>
          <a:prstGeom prst="rect">
            <a:avLst/>
          </a:prstGeom>
        </p:spPr>
      </p:pic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E25DAF14-76E0-4C38-BC78-6C8B1A20E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89964"/>
              </p:ext>
            </p:extLst>
          </p:nvPr>
        </p:nvGraphicFramePr>
        <p:xfrm>
          <a:off x="200966" y="1900171"/>
          <a:ext cx="8585759" cy="441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9487265"/>
      </p:ext>
    </p:extLst>
  </p:cSld>
  <p:clrMapOvr>
    <a:masterClrMapping/>
  </p:clrMapOvr>
</p:sld>
</file>

<file path=ppt/theme/theme1.xml><?xml version="1.0" encoding="utf-8"?>
<a:theme xmlns:a="http://schemas.openxmlformats.org/drawingml/2006/main" name="HarrisInteractive">
  <a:themeElements>
    <a:clrScheme name="Harris Interactive">
      <a:dk1>
        <a:srgbClr val="014537"/>
      </a:dk1>
      <a:lt1>
        <a:srgbClr val="FFFFFF"/>
      </a:lt1>
      <a:dk2>
        <a:srgbClr val="70BF4A"/>
      </a:dk2>
      <a:lt2>
        <a:srgbClr val="E7E6E6"/>
      </a:lt2>
      <a:accent1>
        <a:srgbClr val="0B5258"/>
      </a:accent1>
      <a:accent2>
        <a:srgbClr val="70BF4A"/>
      </a:accent2>
      <a:accent3>
        <a:srgbClr val="096A37"/>
      </a:accent3>
      <a:accent4>
        <a:srgbClr val="EBE717"/>
      </a:accent4>
      <a:accent5>
        <a:srgbClr val="0EA7E0"/>
      </a:accent5>
      <a:accent6>
        <a:srgbClr val="C0D330"/>
      </a:accent6>
      <a:hlink>
        <a:srgbClr val="70BF4A"/>
      </a:hlink>
      <a:folHlink>
        <a:srgbClr val="096A3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>
            <a:solidFill>
              <a:schemeClr val="bg2">
                <a:lumMod val="10000"/>
              </a:schemeClr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arrisInteractive" id="{35F6E041-28AC-7C42-936D-C45E343640CA}" vid="{A14E1FEB-7210-1842-8B3A-32C88AA43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HarrisInteractive</Template>
  <TotalTime>9597</TotalTime>
  <Words>1913</Words>
  <Application>Microsoft Office PowerPoint</Application>
  <PresentationFormat>Affichage à l'écran (4:3)</PresentationFormat>
  <Paragraphs>244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MS PGothic</vt:lpstr>
      <vt:lpstr>Arial</vt:lpstr>
      <vt:lpstr>Arial Black</vt:lpstr>
      <vt:lpstr>Calibri</vt:lpstr>
      <vt:lpstr>FuturaStd-Book</vt:lpstr>
      <vt:lpstr>Georgia</vt:lpstr>
      <vt:lpstr>Wingdings</vt:lpstr>
      <vt:lpstr>HarrisInteractive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Bass</dc:creator>
  <cp:lastModifiedBy>Anne FOSSATI</cp:lastModifiedBy>
  <cp:revision>961</cp:revision>
  <cp:lastPrinted>2018-09-06T11:09:59Z</cp:lastPrinted>
  <dcterms:created xsi:type="dcterms:W3CDTF">2015-10-02T16:47:39Z</dcterms:created>
  <dcterms:modified xsi:type="dcterms:W3CDTF">2018-10-17T11:47:50Z</dcterms:modified>
</cp:coreProperties>
</file>